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81" r:id="rId11"/>
    <p:sldId id="266" r:id="rId12"/>
    <p:sldId id="279" r:id="rId13"/>
    <p:sldId id="280" r:id="rId14"/>
    <p:sldId id="267" r:id="rId15"/>
    <p:sldId id="268" r:id="rId16"/>
    <p:sldId id="282" r:id="rId17"/>
    <p:sldId id="276" r:id="rId18"/>
    <p:sldId id="275" r:id="rId19"/>
    <p:sldId id="269" r:id="rId20"/>
    <p:sldId id="270" r:id="rId21"/>
    <p:sldId id="272" r:id="rId22"/>
    <p:sldId id="271" r:id="rId23"/>
    <p:sldId id="283" r:id="rId24"/>
    <p:sldId id="274" r:id="rId25"/>
    <p:sldId id="278" r:id="rId26"/>
    <p:sldId id="273" r:id="rId27"/>
    <p:sldId id="277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672C4"/>
    <a:srgbClr val="21317D"/>
    <a:srgbClr val="F07923"/>
    <a:srgbClr val="00895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F0CF51-D135-BAAA-3987-D830D982711F}" v="1123" dt="2025-07-01T15:57:46.177"/>
    <p1510:client id="{6471A40C-B84D-C83E-491F-FB79DB051BB9}" v="140" dt="2025-07-01T09:54:51.194"/>
    <p1510:client id="{C98FC97B-9031-93C9-38C4-C7D5181A1BFD}" v="178" dt="2025-07-01T09:24:15.104"/>
    <p1510:client id="{E6D1C79B-F876-A24A-8DC0-77B35812590B}" v="357" dt="2025-07-01T11:18:28.27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05T11:06:48.023"/>
    </inkml:context>
    <inkml:brush xml:id="br0">
      <inkml:brushProperty name="width" value="0.05" units="cm"/>
      <inkml:brushProperty name="height" value="0.3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0 1,'0'0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05T11:06:48.023"/>
    </inkml:context>
    <inkml:brush xml:id="br0">
      <inkml:brushProperty name="width" value="0.05" units="cm"/>
      <inkml:brushProperty name="height" value="0.3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0 1,'0'0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05T11:06:48.023"/>
    </inkml:context>
    <inkml:brush xml:id="br0">
      <inkml:brushProperty name="width" value="0.05" units="cm"/>
      <inkml:brushProperty name="height" value="0.3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0 1,'0'0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05T11:06:48.023"/>
    </inkml:context>
    <inkml:brush xml:id="br0">
      <inkml:brushProperty name="width" value="0.05" units="cm"/>
      <inkml:brushProperty name="height" value="0.3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0 1,'0'0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05T11:06:48.023"/>
    </inkml:context>
    <inkml:brush xml:id="br0">
      <inkml:brushProperty name="width" value="0.05" units="cm"/>
      <inkml:brushProperty name="height" value="0.3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0 1,'0'0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05T11:06:48.023"/>
    </inkml:context>
    <inkml:brush xml:id="br0">
      <inkml:brushProperty name="width" value="0.05" units="cm"/>
      <inkml:brushProperty name="height" value="0.3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0 1,'0'0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05T11:06:48.023"/>
    </inkml:context>
    <inkml:brush xml:id="br0">
      <inkml:brushProperty name="width" value="0.05" units="cm"/>
      <inkml:brushProperty name="height" value="0.3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0 1,'0'0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05T11:06:48.023"/>
    </inkml:context>
    <inkml:brush xml:id="br0">
      <inkml:brushProperty name="width" value="0.05" units="cm"/>
      <inkml:brushProperty name="height" value="0.3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0 1,'0'0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05T11:06:48.023"/>
    </inkml:context>
    <inkml:brush xml:id="br0">
      <inkml:brushProperty name="width" value="0.05" units="cm"/>
      <inkml:brushProperty name="height" value="0.3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0 1,'0'0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05T11:06:48.023"/>
    </inkml:context>
    <inkml:brush xml:id="br0">
      <inkml:brushProperty name="width" value="0.05" units="cm"/>
      <inkml:brushProperty name="height" value="0.3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0 1,'0'0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05T11:06:48.023"/>
    </inkml:context>
    <inkml:brush xml:id="br0">
      <inkml:brushProperty name="width" value="0.05" units="cm"/>
      <inkml:brushProperty name="height" value="0.3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0 1,'0'0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05T11:06:48.023"/>
    </inkml:context>
    <inkml:brush xml:id="br0">
      <inkml:brushProperty name="width" value="0.05" units="cm"/>
      <inkml:brushProperty name="height" value="0.3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0 1,'0'0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05T11:06:48.023"/>
    </inkml:context>
    <inkml:brush xml:id="br0">
      <inkml:brushProperty name="width" value="0.05" units="cm"/>
      <inkml:brushProperty name="height" value="0.3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0 1,'0'0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05T11:06:48.023"/>
    </inkml:context>
    <inkml:brush xml:id="br0">
      <inkml:brushProperty name="width" value="0.05" units="cm"/>
      <inkml:brushProperty name="height" value="0.3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0 1,'0'0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05T11:06:48.023"/>
    </inkml:context>
    <inkml:brush xml:id="br0">
      <inkml:brushProperty name="width" value="0.05" units="cm"/>
      <inkml:brushProperty name="height" value="0.3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0 1,'0'0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05T11:06:48.023"/>
    </inkml:context>
    <inkml:brush xml:id="br0">
      <inkml:brushProperty name="width" value="0.05" units="cm"/>
      <inkml:brushProperty name="height" value="0.3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0 1,'0'0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05T11:06:48.023"/>
    </inkml:context>
    <inkml:brush xml:id="br0">
      <inkml:brushProperty name="width" value="0.05" units="cm"/>
      <inkml:brushProperty name="height" value="0.3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0 1,'0'0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05T11:06:48.023"/>
    </inkml:context>
    <inkml:brush xml:id="br0">
      <inkml:brushProperty name="width" value="0.05" units="cm"/>
      <inkml:brushProperty name="height" value="0.3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0 1,'0'0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05T11:06:48.023"/>
    </inkml:context>
    <inkml:brush xml:id="br0">
      <inkml:brushProperty name="width" value="0.05" units="cm"/>
      <inkml:brushProperty name="height" value="0.3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0 1,'0'0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05T11:06:48.023"/>
    </inkml:context>
    <inkml:brush xml:id="br0">
      <inkml:brushProperty name="width" value="0.05" units="cm"/>
      <inkml:brushProperty name="height" value="0.3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0 1,'0'0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05T11:06:48.023"/>
    </inkml:context>
    <inkml:brush xml:id="br0">
      <inkml:brushProperty name="width" value="0.05" units="cm"/>
      <inkml:brushProperty name="height" value="0.3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0 1,'0'0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05T11:06:48.023"/>
    </inkml:context>
    <inkml:brush xml:id="br0">
      <inkml:brushProperty name="width" value="0.05" units="cm"/>
      <inkml:brushProperty name="height" value="0.3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0 1,'0'0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05T11:06:48.023"/>
    </inkml:context>
    <inkml:brush xml:id="br0">
      <inkml:brushProperty name="width" value="0.05" units="cm"/>
      <inkml:brushProperty name="height" value="0.3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0 1,'0'0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A54D9C-A466-493D-B521-54954049D1B6}" type="datetimeFigureOut">
              <a:rPr lang="en-IN" smtClean="0"/>
              <a:t>01-07-2025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228C8E-D493-42C0-A3FB-D5428B4A990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085639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01923" y="1122363"/>
            <a:ext cx="7588155" cy="2621154"/>
          </a:xfrm>
        </p:spPr>
        <p:txBody>
          <a:bodyPr anchor="b"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01923" y="3843708"/>
            <a:ext cx="7588155" cy="1414091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8FA71-3A18-48C0-980F-4B68F7F63042}" type="datetime1">
              <a:rPr lang="en-US" smtClean="0"/>
              <a:t>7/1/2025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8512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E956D-CB73-C986-F100-46487310D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515600" cy="113225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423E6A-A07C-BF0D-EA30-9A8A854E48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12648" y="1680898"/>
            <a:ext cx="10515600" cy="449606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DC9908-8F95-8DFC-72CC-158552B56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4EDB3-C0E8-45F8-9E1D-1B6C8D1880C0}" type="datetime1">
              <a:rPr lang="en-US" smtClean="0"/>
              <a:t>7/1/2025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26C9BE-9060-50CB-2BB7-07307FF89A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4A835B-97D3-BC22-F0B8-4986D4636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9150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85B0252-346C-F6F4-3642-19F571550D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634888" y="578497"/>
            <a:ext cx="2047037" cy="5598466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98DA36-7351-9D6A-518B-678AB8A507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578497"/>
            <a:ext cx="8796688" cy="559846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46BDFF-D746-836C-04B8-CA89AD5D1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0EC4B-54ED-4041-B552-9BA760FA3DBA}" type="datetime1">
              <a:rPr lang="en-US" smtClean="0"/>
              <a:t>7/1/2025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9AA929-A9E6-FF9C-0C59-177F892D6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16D893-7E81-90DC-4139-7687B39C3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4229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1210E-201E-4473-82AC-2466F5386C38}" type="datetime1">
              <a:rPr lang="en-US" smtClean="0"/>
              <a:t>7/1/2025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270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D06AF-EF87-8489-2C82-DEB90B7EF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381" y="553616"/>
            <a:ext cx="8273140" cy="4008859"/>
          </a:xfrm>
        </p:spPr>
        <p:txBody>
          <a:bodyPr anchor="t">
            <a:normAutofit/>
          </a:bodyPr>
          <a:lstStyle>
            <a:lvl1pPr>
              <a:defRPr sz="540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8E5678-CA38-1318-9EA2-5E0A4F9A59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3380" y="4589463"/>
            <a:ext cx="8273140" cy="1384617"/>
          </a:xfrm>
        </p:spPr>
        <p:txBody>
          <a:bodyPr anchor="b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E99186-7E5A-60AF-DE69-5C7DA7161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EA198-6CAB-4B8F-B93F-1F9C8C4B6CE7}" type="datetime1">
              <a:rPr lang="en-US" smtClean="0"/>
              <a:t>7/1/2025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FA13D1-1FBA-E820-323B-77B41F1A6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39BE85-85F6-4636-C651-D87CC969A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3011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741152" cy="113225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2E861E-DFBA-B4AA-9356-CDE3D3F57C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648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1D7538-EC5A-3EE7-176F-A58920C507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6041F-4525-44D5-AA4F-332294BF1F56}" type="datetime1">
              <a:rPr lang="en-US" smtClean="0"/>
              <a:t>7/1/2025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95565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47396"/>
            <a:ext cx="10745788" cy="114329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685735"/>
            <a:ext cx="5157787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DA52B0-7419-A946-4523-6D34BCAD26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" y="2386894"/>
            <a:ext cx="5157787" cy="37650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5735"/>
            <a:ext cx="5183188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BAE980-E611-98B5-04E9-DE4584B0E3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199" y="2386894"/>
            <a:ext cx="5183189" cy="37650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57091-BBDF-4EB9-BA6B-2BB67AC4FC0F}" type="datetime1">
              <a:rPr lang="en-US" smtClean="0"/>
              <a:t>7/1/2025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1474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B226B-77A6-410C-9796-083F278E0125}" type="datetime1">
              <a:rPr lang="en-US" smtClean="0"/>
              <a:t>7/1/2025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4552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A578B-D289-4C40-8593-3D356C49DA58}" type="datetime1">
              <a:rPr lang="en-US" smtClean="0"/>
              <a:t>7/1/2025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58632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160" y="553616"/>
            <a:ext cx="3595634" cy="1757505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4708" y="553616"/>
            <a:ext cx="6279741" cy="54864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97160" y="2311121"/>
            <a:ext cx="3595634" cy="3728895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DFAE3-14DB-48A7-A80F-80DDB072CE3D}" type="datetime1">
              <a:rPr lang="en-US" smtClean="0"/>
              <a:t>7/1/2025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8587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557784"/>
            <a:ext cx="3595634" cy="2212313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063319" y="657103"/>
            <a:ext cx="6483687" cy="555590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1" y="2826137"/>
            <a:ext cx="3585586" cy="3434638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5EAEF-6478-4102-8F5D-A5FE9FC97ACB}" type="datetime1">
              <a:rPr lang="en-US" smtClean="0"/>
              <a:t>7/1/2025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26781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653578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7" y="1715532"/>
            <a:ext cx="10653579" cy="4593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5753E-AF8A-7E04-8A1A-205B755A0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7160" y="6453002"/>
            <a:ext cx="34943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67F45AC6-C491-4585-A584-9CE2AF7D5500}" type="datetime1">
              <a:rPr lang="en-US" smtClean="0"/>
              <a:t>7/1/2025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1B7C8-DA74-800B-EE14-A39E9DB32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76521" y="6453002"/>
            <a:ext cx="28054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1647D-0DF0-CA1B-F723-EF7B8F508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2162" y="6453002"/>
            <a:ext cx="4292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7834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microsoft.com/office/2007/relationships/hdphoto" Target="../media/hdphoto2.wdp"/><Relationship Id="rId7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4.png"/><Relationship Id="rId10" Type="http://schemas.openxmlformats.org/officeDocument/2006/relationships/image" Target="../media/image24.png"/><Relationship Id="rId4" Type="http://schemas.openxmlformats.org/officeDocument/2006/relationships/customXml" Target="../ink/ink8.xml"/><Relationship Id="rId9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microsoft.com/office/2007/relationships/hdphoto" Target="../media/hdphoto2.wdp"/><Relationship Id="rId7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4.png"/><Relationship Id="rId10" Type="http://schemas.openxmlformats.org/officeDocument/2006/relationships/image" Target="../media/image24.png"/><Relationship Id="rId4" Type="http://schemas.openxmlformats.org/officeDocument/2006/relationships/customXml" Target="../ink/ink9.xml"/><Relationship Id="rId9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microsoft.com/office/2007/relationships/hdphoto" Target="../media/hdphoto2.wdp"/><Relationship Id="rId7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4.png"/><Relationship Id="rId10" Type="http://schemas.openxmlformats.org/officeDocument/2006/relationships/image" Target="../media/image24.png"/><Relationship Id="rId4" Type="http://schemas.openxmlformats.org/officeDocument/2006/relationships/customXml" Target="../ink/ink10.xml"/><Relationship Id="rId9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microsoft.com/office/2007/relationships/hdphoto" Target="../media/hdphoto2.wdp"/><Relationship Id="rId7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4.png"/><Relationship Id="rId10" Type="http://schemas.openxmlformats.org/officeDocument/2006/relationships/image" Target="../media/image24.png"/><Relationship Id="rId4" Type="http://schemas.openxmlformats.org/officeDocument/2006/relationships/customXml" Target="../ink/ink11.xml"/><Relationship Id="rId9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4.png"/><Relationship Id="rId4" Type="http://schemas.openxmlformats.org/officeDocument/2006/relationships/customXml" Target="../ink/ink12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customXml" Target="../ink/ink13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customXml" Target="../ink/ink14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microsoft.com/office/2007/relationships/hdphoto" Target="../media/hdphoto1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4.png"/><Relationship Id="rId4" Type="http://schemas.openxmlformats.org/officeDocument/2006/relationships/customXml" Target="../ink/ink15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customXml" Target="../ink/ink16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microsoft.com/office/2007/relationships/hdphoto" Target="../media/hdphoto1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4.png"/><Relationship Id="rId4" Type="http://schemas.openxmlformats.org/officeDocument/2006/relationships/customXml" Target="../ink/ink17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customXml" Target="../ink/ink1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customXml" Target="../ink/ink18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microsoft.com/office/2007/relationships/hdphoto" Target="../media/hdphoto1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4.png"/><Relationship Id="rId4" Type="http://schemas.openxmlformats.org/officeDocument/2006/relationships/customXml" Target="../ink/ink19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customXml" Target="../ink/ink20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customXml" Target="../ink/ink21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customXml" Target="../ink/ink22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customXml" Target="../ink/ink23.xm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customXml" Target="../ink/ink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microsoft.com/office/2007/relationships/hdphoto" Target="../media/hdphoto2.wdp"/><Relationship Id="rId7" Type="http://schemas.openxmlformats.org/officeDocument/2006/relationships/image" Target="../media/image6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microsoft.com/office/2007/relationships/hdphoto" Target="../media/hdphoto4.wdp"/><Relationship Id="rId5" Type="http://schemas.openxmlformats.org/officeDocument/2006/relationships/image" Target="../media/image4.png"/><Relationship Id="rId10" Type="http://schemas.openxmlformats.org/officeDocument/2006/relationships/image" Target="../media/image8.png"/><Relationship Id="rId4" Type="http://schemas.openxmlformats.org/officeDocument/2006/relationships/customXml" Target="../ink/ink3.xml"/><Relationship Id="rId9" Type="http://schemas.microsoft.com/office/2007/relationships/hdphoto" Target="../media/hdphoto3.wdp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microsoft.com/office/2007/relationships/hdphoto" Target="../media/hdphoto2.wdp"/><Relationship Id="rId7" Type="http://schemas.openxmlformats.org/officeDocument/2006/relationships/image" Target="../media/image6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microsoft.com/office/2007/relationships/hdphoto" Target="../media/hdphoto4.wdp"/><Relationship Id="rId5" Type="http://schemas.openxmlformats.org/officeDocument/2006/relationships/image" Target="../media/image4.png"/><Relationship Id="rId10" Type="http://schemas.openxmlformats.org/officeDocument/2006/relationships/image" Target="../media/image8.png"/><Relationship Id="rId4" Type="http://schemas.openxmlformats.org/officeDocument/2006/relationships/customXml" Target="../ink/ink4.xml"/><Relationship Id="rId9" Type="http://schemas.microsoft.com/office/2007/relationships/hdphoto" Target="../media/hdphoto3.wdp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customXml" Target="../ink/ink5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microsoft.com/office/2007/relationships/hdphoto" Target="../media/hdphoto2.wdp"/><Relationship Id="rId7" Type="http://schemas.openxmlformats.org/officeDocument/2006/relationships/image" Target="../media/image6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microsoft.com/office/2007/relationships/hdphoto" Target="../media/hdphoto4.wdp"/><Relationship Id="rId5" Type="http://schemas.openxmlformats.org/officeDocument/2006/relationships/image" Target="../media/image4.png"/><Relationship Id="rId10" Type="http://schemas.openxmlformats.org/officeDocument/2006/relationships/image" Target="../media/image8.png"/><Relationship Id="rId4" Type="http://schemas.openxmlformats.org/officeDocument/2006/relationships/customXml" Target="../ink/ink6.xml"/><Relationship Id="rId9" Type="http://schemas.microsoft.com/office/2007/relationships/hdphoto" Target="../media/hdphoto3.wdp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customXml" Target="../ink/ink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5.png"/><Relationship Id="rId18" Type="http://schemas.microsoft.com/office/2007/relationships/hdphoto" Target="../media/hdphoto12.wdp"/><Relationship Id="rId26" Type="http://schemas.openxmlformats.org/officeDocument/2006/relationships/hyperlink" Target="https://codewith.mu/en/tutorials/" TargetMode="External"/><Relationship Id="rId3" Type="http://schemas.microsoft.com/office/2007/relationships/hdphoto" Target="../media/hdphoto5.wdp"/><Relationship Id="rId21" Type="http://schemas.openxmlformats.org/officeDocument/2006/relationships/image" Target="../media/image18.png"/><Relationship Id="rId7" Type="http://schemas.microsoft.com/office/2007/relationships/hdphoto" Target="../media/hdphoto7.wdp"/><Relationship Id="rId12" Type="http://schemas.microsoft.com/office/2007/relationships/hdphoto" Target="../media/hdphoto9.wdp"/><Relationship Id="rId17" Type="http://schemas.openxmlformats.org/officeDocument/2006/relationships/image" Target="../media/image17.png"/><Relationship Id="rId25" Type="http://schemas.microsoft.com/office/2007/relationships/hdphoto" Target="../media/hdphoto13.wdp"/><Relationship Id="rId2" Type="http://schemas.openxmlformats.org/officeDocument/2006/relationships/image" Target="../media/image9.png"/><Relationship Id="rId16" Type="http://schemas.microsoft.com/office/2007/relationships/hdphoto" Target="../media/hdphoto11.wdp"/><Relationship Id="rId20" Type="http://schemas.microsoft.com/office/2007/relationships/hdphoto" Target="../media/hdphoto4.wdp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14.png"/><Relationship Id="rId24" Type="http://schemas.openxmlformats.org/officeDocument/2006/relationships/image" Target="../media/image19.png"/><Relationship Id="rId5" Type="http://schemas.microsoft.com/office/2007/relationships/hdphoto" Target="../media/hdphoto6.wdp"/><Relationship Id="rId15" Type="http://schemas.openxmlformats.org/officeDocument/2006/relationships/image" Target="../media/image16.png"/><Relationship Id="rId23" Type="http://schemas.microsoft.com/office/2007/relationships/hdphoto" Target="../media/hdphoto2.wdp"/><Relationship Id="rId10" Type="http://schemas.openxmlformats.org/officeDocument/2006/relationships/image" Target="../media/image13.png"/><Relationship Id="rId19" Type="http://schemas.openxmlformats.org/officeDocument/2006/relationships/image" Target="../media/image8.png"/><Relationship Id="rId4" Type="http://schemas.openxmlformats.org/officeDocument/2006/relationships/image" Target="../media/image10.png"/><Relationship Id="rId9" Type="http://schemas.microsoft.com/office/2007/relationships/hdphoto" Target="../media/hdphoto8.wdp"/><Relationship Id="rId14" Type="http://schemas.microsoft.com/office/2007/relationships/hdphoto" Target="../media/hdphoto10.wdp"/><Relationship Id="rId22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0FD9F65E-C84B-798A-3763-21F1D60D69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white lace doily with blue letters&#10;&#10;AI-generated content may be incorrect.">
            <a:extLst>
              <a:ext uri="{FF2B5EF4-FFF2-40B4-BE49-F238E27FC236}">
                <a16:creationId xmlns:a16="http://schemas.microsoft.com/office/drawing/2014/main" id="{10AC1CFA-E78E-CB75-ABBE-05599B54378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9000"/>
          </a:blip>
          <a:srcRect t="11533" r="30" b="10685"/>
          <a:stretch>
            <a:fillRect/>
          </a:stretch>
        </p:blipFill>
        <p:spPr>
          <a:xfrm>
            <a:off x="1473200" y="-183732"/>
            <a:ext cx="9243976" cy="7223955"/>
          </a:xfrm>
          <a:prstGeom prst="rect">
            <a:avLst/>
          </a:prstGeom>
        </p:spPr>
      </p:pic>
      <p:pic>
        <p:nvPicPr>
          <p:cNvPr id="6" name="Picture 5" descr="A black and white diagram&#10;&#10;AI-generated content may be incorrect.">
            <a:extLst>
              <a:ext uri="{FF2B5EF4-FFF2-40B4-BE49-F238E27FC236}">
                <a16:creationId xmlns:a16="http://schemas.microsoft.com/office/drawing/2014/main" id="{C62FC4EE-30D9-BE86-4E74-BC56600B3CC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3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40485" y="976630"/>
            <a:ext cx="9521190" cy="56464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3AD04A3-D409-DFB2-B134-11F6BF405A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7676" y="1567052"/>
            <a:ext cx="4868726" cy="2412765"/>
          </a:xfrm>
        </p:spPr>
        <p:txBody>
          <a:bodyPr>
            <a:normAutofit/>
          </a:bodyPr>
          <a:lstStyle/>
          <a:p>
            <a:pPr algn="l"/>
            <a:r>
              <a:rPr lang="en-GB" sz="5400">
                <a:latin typeface="Neue Haas Grotesk Text Pro"/>
              </a:rPr>
              <a:t>CBDC</a:t>
            </a:r>
            <a:br>
              <a:rPr lang="en-GB" sz="5400">
                <a:latin typeface="Neue Haas Grotesk Text Pro"/>
              </a:rPr>
            </a:br>
            <a:r>
              <a:rPr lang="en-GB" sz="5400" err="1">
                <a:latin typeface="Neue Haas Grotesk Text Pro"/>
              </a:rPr>
              <a:t>TokenAI</a:t>
            </a:r>
            <a:endParaRPr lang="en-US" sz="5400">
              <a:latin typeface="Neue Haas Grotesk Text Pro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50D0C8-1B91-FB76-33F3-A1DEBB0054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7676" y="4085705"/>
            <a:ext cx="4868726" cy="1226263"/>
          </a:xfrm>
        </p:spPr>
        <p:txBody>
          <a:bodyPr>
            <a:normAutofit/>
          </a:bodyPr>
          <a:lstStyle/>
          <a:p>
            <a:pPr algn="l"/>
            <a:r>
              <a:rPr lang="en-IN" sz="2000"/>
              <a:t>For Unspent Transaction Output &amp; with Banks side Deployment</a:t>
            </a:r>
          </a:p>
        </p:txBody>
      </p:sp>
      <p:pic>
        <p:nvPicPr>
          <p:cNvPr id="13" name="Picture 12" descr="A blue and white logo&#10;&#10;AI-generated content may be incorrect.">
            <a:extLst>
              <a:ext uri="{FF2B5EF4-FFF2-40B4-BE49-F238E27FC236}">
                <a16:creationId xmlns:a16="http://schemas.microsoft.com/office/drawing/2014/main" id="{B4119525-761F-2A41-C723-EDBB1EEA3F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17500" y1="38616" x2="17500" y2="38616"/>
                        <a14:foregroundMark x1="57000" y1="36612" x2="57000" y2="36612"/>
                        <a14:foregroundMark x1="76333" y1="36612" x2="76333" y2="36612"/>
                        <a14:foregroundMark x1="85500" y1="37705" x2="85500" y2="37705"/>
                        <a14:foregroundMark x1="82167" y1="38616" x2="82167" y2="38616"/>
                        <a14:foregroundMark x1="85917" y1="41348" x2="85917" y2="41348"/>
                        <a14:foregroundMark x1="80917" y1="42259" x2="80917" y2="42259"/>
                        <a14:foregroundMark x1="85917" y1="39526" x2="85917" y2="39526"/>
                        <a14:foregroundMark x1="82583" y1="39526" x2="82583" y2="39526"/>
                        <a14:foregroundMark x1="84667" y1="42259" x2="84667" y2="42259"/>
                        <a14:foregroundMark x1="86333" y1="38616" x2="86333" y2="38616"/>
                        <a14:foregroundMark x1="74583" y1="37705" x2="74583" y2="37705"/>
                        <a14:foregroundMark x1="75917" y1="33880" x2="75917" y2="33880"/>
                        <a14:foregroundMark x1="76333" y1="33880" x2="76333" y2="33880"/>
                        <a14:foregroundMark x1="63250" y1="28415" x2="63250" y2="28415"/>
                        <a14:foregroundMark x1="50667" y1="29326" x2="50667" y2="29326"/>
                        <a14:foregroundMark x1="33083" y1="31148" x2="33083" y2="3114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115" t="7784" r="8770" b="25752"/>
          <a:stretch>
            <a:fillRect/>
          </a:stretch>
        </p:blipFill>
        <p:spPr>
          <a:xfrm>
            <a:off x="619760" y="91450"/>
            <a:ext cx="5805840" cy="2259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960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B89030-AFA0-9301-10B0-1EF1AA2610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C0183936-1657-F84B-ADC1-7D9940F8526D}"/>
              </a:ext>
            </a:extLst>
          </p:cNvPr>
          <p:cNvSpPr/>
          <p:nvPr/>
        </p:nvSpPr>
        <p:spPr>
          <a:xfrm>
            <a:off x="-74646" y="214953"/>
            <a:ext cx="12344401" cy="550344"/>
          </a:xfrm>
          <a:prstGeom prst="rect">
            <a:avLst/>
          </a:prstGeom>
          <a:gradFill flip="none" rotWithShape="1">
            <a:gsLst>
              <a:gs pos="54000">
                <a:srgbClr val="21317D"/>
              </a:gs>
              <a:gs pos="75000">
                <a:srgbClr val="21317D">
                  <a:tint val="44500"/>
                  <a:satMod val="160000"/>
                </a:srgbClr>
              </a:gs>
              <a:gs pos="100000">
                <a:srgbClr val="21317D">
                  <a:tint val="23500"/>
                  <a:satMod val="160000"/>
                </a:srgbClr>
              </a:gs>
            </a:gsLst>
            <a:lin ang="0" scaled="1"/>
            <a:tileRect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IN" sz="2400">
                <a:latin typeface="Aptos Black"/>
              </a:rPr>
              <a:t>Lag-Llama Inference and Training</a:t>
            </a:r>
          </a:p>
        </p:txBody>
      </p:sp>
      <p:pic>
        <p:nvPicPr>
          <p:cNvPr id="4" name="Picture 3" descr="A blue and white logo&#10;&#10;AI-generated content may be incorrect.">
            <a:extLst>
              <a:ext uri="{FF2B5EF4-FFF2-40B4-BE49-F238E27FC236}">
                <a16:creationId xmlns:a16="http://schemas.microsoft.com/office/drawing/2014/main" id="{47AA45CE-06D0-9A01-CE34-AA8024893B8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17500" y1="38616" x2="17500" y2="38616"/>
                        <a14:foregroundMark x1="57000" y1="36612" x2="57000" y2="36612"/>
                        <a14:foregroundMark x1="76333" y1="36612" x2="76333" y2="36612"/>
                        <a14:foregroundMark x1="85500" y1="37705" x2="85500" y2="37705"/>
                        <a14:foregroundMark x1="82167" y1="38616" x2="82167" y2="38616"/>
                        <a14:foregroundMark x1="85917" y1="41348" x2="85917" y2="41348"/>
                        <a14:foregroundMark x1="80917" y1="42259" x2="80917" y2="42259"/>
                        <a14:foregroundMark x1="85917" y1="39526" x2="85917" y2="39526"/>
                        <a14:foregroundMark x1="82583" y1="39526" x2="82583" y2="39526"/>
                        <a14:foregroundMark x1="84667" y1="42259" x2="84667" y2="42259"/>
                        <a14:foregroundMark x1="86333" y1="38616" x2="86333" y2="38616"/>
                        <a14:foregroundMark x1="74583" y1="37705" x2="74583" y2="37705"/>
                        <a14:foregroundMark x1="75917" y1="33880" x2="75917" y2="33880"/>
                        <a14:foregroundMark x1="76333" y1="33880" x2="76333" y2="33880"/>
                        <a14:foregroundMark x1="63250" y1="28415" x2="63250" y2="28415"/>
                        <a14:foregroundMark x1="50667" y1="29326" x2="50667" y2="29326"/>
                        <a14:foregroundMark x1="33083" y1="31148" x2="33083" y2="3114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817" t="16517" r="8588" b="35772"/>
          <a:stretch/>
        </p:blipFill>
        <p:spPr>
          <a:xfrm>
            <a:off x="10436768" y="282240"/>
            <a:ext cx="1535147" cy="41577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6546D4F-3003-2471-12E7-CC7C8350FF69}"/>
                  </a:ext>
                </a:extLst>
              </p14:cNvPr>
              <p14:cNvContentPartPr/>
              <p14:nvPr/>
            </p14:nvContentPartPr>
            <p14:xfrm>
              <a:off x="1662131" y="256860"/>
              <a:ext cx="3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6546D4F-3003-2471-12E7-CC7C8350FF6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53131" y="202860"/>
                <a:ext cx="18000" cy="108000"/>
              </a:xfrm>
              <a:prstGeom prst="rect">
                <a:avLst/>
              </a:prstGeom>
            </p:spPr>
          </p:pic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3C6C0A0A-5475-C915-8569-B299C6BFB3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8033" y="758681"/>
            <a:ext cx="9540298" cy="5606183"/>
          </a:xfrm>
          <a:prstGeom prst="rect">
            <a:avLst/>
          </a:prstGeom>
        </p:spPr>
      </p:pic>
      <p:pic>
        <p:nvPicPr>
          <p:cNvPr id="7" name="Picture 6" descr="Premium Vector | Cbdc futuristic digital money on blue background ...">
            <a:extLst>
              <a:ext uri="{FF2B5EF4-FFF2-40B4-BE49-F238E27FC236}">
                <a16:creationId xmlns:a16="http://schemas.microsoft.com/office/drawing/2014/main" id="{27FBDF35-437A-91A3-46AE-37E24633A5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45626" y="3212983"/>
            <a:ext cx="478553" cy="361636"/>
          </a:xfrm>
          <a:prstGeom prst="rect">
            <a:avLst/>
          </a:prstGeom>
        </p:spPr>
      </p:pic>
      <p:pic>
        <p:nvPicPr>
          <p:cNvPr id="9" name="Picture 8" descr="Image result for mariadb logo">
            <a:extLst>
              <a:ext uri="{FF2B5EF4-FFF2-40B4-BE49-F238E27FC236}">
                <a16:creationId xmlns:a16="http://schemas.microsoft.com/office/drawing/2014/main" id="{10916744-207C-33E4-2AAB-84FB889D776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16870" y="5127643"/>
            <a:ext cx="1032678" cy="437836"/>
          </a:xfrm>
          <a:prstGeom prst="rect">
            <a:avLst/>
          </a:prstGeom>
        </p:spPr>
      </p:pic>
      <p:pic>
        <p:nvPicPr>
          <p:cNvPr id="10" name="Picture 9" descr="Chain Icon Vector">
            <a:extLst>
              <a:ext uri="{FF2B5EF4-FFF2-40B4-BE49-F238E27FC236}">
                <a16:creationId xmlns:a16="http://schemas.microsoft.com/office/drawing/2014/main" id="{738B62FE-1605-2CF6-47A7-351A9C69615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51066" y="2746549"/>
            <a:ext cx="6858000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5320CE2-CBAB-2720-A90B-3D363FCB6C04}"/>
              </a:ext>
            </a:extLst>
          </p:cNvPr>
          <p:cNvSpPr/>
          <p:nvPr/>
        </p:nvSpPr>
        <p:spPr>
          <a:xfrm>
            <a:off x="2229860" y="3245337"/>
            <a:ext cx="607192" cy="3035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Picture 5" descr="Upi Logo - LogoDix">
            <a:extLst>
              <a:ext uri="{FF2B5EF4-FFF2-40B4-BE49-F238E27FC236}">
                <a16:creationId xmlns:a16="http://schemas.microsoft.com/office/drawing/2014/main" id="{1E579C0F-3113-C626-FDDF-E537C4FED6B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01939" y="3212460"/>
            <a:ext cx="942975" cy="40957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35F700C-B0B1-5F5B-542A-A41142F94A43}"/>
              </a:ext>
            </a:extLst>
          </p:cNvPr>
          <p:cNvSpPr/>
          <p:nvPr/>
        </p:nvSpPr>
        <p:spPr>
          <a:xfrm>
            <a:off x="1208277" y="3228590"/>
            <a:ext cx="690928" cy="3203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Picture 4" descr="Lag-Llama: Open-Source Foundation Model for Time Series Forecasting">
            <a:extLst>
              <a:ext uri="{FF2B5EF4-FFF2-40B4-BE49-F238E27FC236}">
                <a16:creationId xmlns:a16="http://schemas.microsoft.com/office/drawing/2014/main" id="{86590EC8-4EE4-9515-5649-472C7AAE061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21701" y="3195189"/>
            <a:ext cx="815382" cy="434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0990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65C3C1-FB7C-BF8C-9147-C55ED3A48F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427648CC-4186-11C0-02D3-A0A8A60F1972}"/>
              </a:ext>
            </a:extLst>
          </p:cNvPr>
          <p:cNvSpPr/>
          <p:nvPr/>
        </p:nvSpPr>
        <p:spPr>
          <a:xfrm>
            <a:off x="-74646" y="214953"/>
            <a:ext cx="12344401" cy="550344"/>
          </a:xfrm>
          <a:prstGeom prst="rect">
            <a:avLst/>
          </a:prstGeom>
          <a:gradFill flip="none" rotWithShape="1">
            <a:gsLst>
              <a:gs pos="54000">
                <a:srgbClr val="21317D"/>
              </a:gs>
              <a:gs pos="75000">
                <a:srgbClr val="21317D">
                  <a:tint val="44500"/>
                  <a:satMod val="160000"/>
                </a:srgbClr>
              </a:gs>
              <a:gs pos="100000">
                <a:srgbClr val="21317D">
                  <a:tint val="23500"/>
                  <a:satMod val="160000"/>
                </a:srgbClr>
              </a:gs>
            </a:gsLst>
            <a:lin ang="0" scaled="1"/>
            <a:tileRect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IN" sz="2400">
                <a:latin typeface="Aptos Black"/>
              </a:rPr>
              <a:t>Lag-Llama Pre-Training</a:t>
            </a:r>
          </a:p>
        </p:txBody>
      </p:sp>
      <p:pic>
        <p:nvPicPr>
          <p:cNvPr id="4" name="Picture 3" descr="A blue and white logo&#10;&#10;AI-generated content may be incorrect.">
            <a:extLst>
              <a:ext uri="{FF2B5EF4-FFF2-40B4-BE49-F238E27FC236}">
                <a16:creationId xmlns:a16="http://schemas.microsoft.com/office/drawing/2014/main" id="{07F0A452-1C04-B3D1-30CA-2D7F435267F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17500" y1="38616" x2="17500" y2="38616"/>
                        <a14:foregroundMark x1="57000" y1="36612" x2="57000" y2="36612"/>
                        <a14:foregroundMark x1="76333" y1="36612" x2="76333" y2="36612"/>
                        <a14:foregroundMark x1="85500" y1="37705" x2="85500" y2="37705"/>
                        <a14:foregroundMark x1="82167" y1="38616" x2="82167" y2="38616"/>
                        <a14:foregroundMark x1="85917" y1="41348" x2="85917" y2="41348"/>
                        <a14:foregroundMark x1="80917" y1="42259" x2="80917" y2="42259"/>
                        <a14:foregroundMark x1="85917" y1="39526" x2="85917" y2="39526"/>
                        <a14:foregroundMark x1="82583" y1="39526" x2="82583" y2="39526"/>
                        <a14:foregroundMark x1="84667" y1="42259" x2="84667" y2="42259"/>
                        <a14:foregroundMark x1="86333" y1="38616" x2="86333" y2="38616"/>
                        <a14:foregroundMark x1="74583" y1="37705" x2="74583" y2="37705"/>
                        <a14:foregroundMark x1="75917" y1="33880" x2="75917" y2="33880"/>
                        <a14:foregroundMark x1="76333" y1="33880" x2="76333" y2="33880"/>
                        <a14:foregroundMark x1="63250" y1="28415" x2="63250" y2="28415"/>
                        <a14:foregroundMark x1="50667" y1="29326" x2="50667" y2="29326"/>
                        <a14:foregroundMark x1="33083" y1="31148" x2="33083" y2="3114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817" t="16517" r="8588" b="35772"/>
          <a:stretch/>
        </p:blipFill>
        <p:spPr>
          <a:xfrm>
            <a:off x="10436768" y="282240"/>
            <a:ext cx="1535147" cy="41577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F9FDDE70-A10E-C466-5CFE-E2BEAEEAA168}"/>
                  </a:ext>
                </a:extLst>
              </p14:cNvPr>
              <p14:cNvContentPartPr/>
              <p14:nvPr/>
            </p14:nvContentPartPr>
            <p14:xfrm>
              <a:off x="1662131" y="256860"/>
              <a:ext cx="3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F9FDDE70-A10E-C466-5CFE-E2BEAEEAA16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53131" y="202860"/>
                <a:ext cx="18000" cy="108000"/>
              </a:xfrm>
              <a:prstGeom prst="rect">
                <a:avLst/>
              </a:prstGeom>
            </p:spPr>
          </p:pic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ECDC26D0-7621-9582-8FAB-5A0FDBA97E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8033" y="758681"/>
            <a:ext cx="9540298" cy="5606183"/>
          </a:xfrm>
          <a:prstGeom prst="rect">
            <a:avLst/>
          </a:prstGeom>
        </p:spPr>
      </p:pic>
      <p:pic>
        <p:nvPicPr>
          <p:cNvPr id="7" name="Picture 6" descr="Premium Vector | Cbdc futuristic digital money on blue background ...">
            <a:extLst>
              <a:ext uri="{FF2B5EF4-FFF2-40B4-BE49-F238E27FC236}">
                <a16:creationId xmlns:a16="http://schemas.microsoft.com/office/drawing/2014/main" id="{B2F2AD7A-84A8-702F-07B3-B2CEFC7908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45626" y="3212983"/>
            <a:ext cx="478553" cy="361636"/>
          </a:xfrm>
          <a:prstGeom prst="rect">
            <a:avLst/>
          </a:prstGeom>
        </p:spPr>
      </p:pic>
      <p:pic>
        <p:nvPicPr>
          <p:cNvPr id="9" name="Picture 8" descr="Image result for mariadb logo">
            <a:extLst>
              <a:ext uri="{FF2B5EF4-FFF2-40B4-BE49-F238E27FC236}">
                <a16:creationId xmlns:a16="http://schemas.microsoft.com/office/drawing/2014/main" id="{82884DB2-228E-5E14-BFCE-8CCBF75E2C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16870" y="5127643"/>
            <a:ext cx="1032678" cy="437836"/>
          </a:xfrm>
          <a:prstGeom prst="rect">
            <a:avLst/>
          </a:prstGeom>
        </p:spPr>
      </p:pic>
      <p:pic>
        <p:nvPicPr>
          <p:cNvPr id="10" name="Picture 9" descr="Chain Icon Vector">
            <a:extLst>
              <a:ext uri="{FF2B5EF4-FFF2-40B4-BE49-F238E27FC236}">
                <a16:creationId xmlns:a16="http://schemas.microsoft.com/office/drawing/2014/main" id="{44331D39-FEBB-79AE-EC9F-E4CB4EBC5F3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51066" y="2746549"/>
            <a:ext cx="6858000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A4341ED-2C42-8235-4FBB-2BAB2B22F0C1}"/>
              </a:ext>
            </a:extLst>
          </p:cNvPr>
          <p:cNvSpPr/>
          <p:nvPr/>
        </p:nvSpPr>
        <p:spPr>
          <a:xfrm>
            <a:off x="2229860" y="3245337"/>
            <a:ext cx="607192" cy="3035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Picture 5" descr="Upi Logo - LogoDix">
            <a:extLst>
              <a:ext uri="{FF2B5EF4-FFF2-40B4-BE49-F238E27FC236}">
                <a16:creationId xmlns:a16="http://schemas.microsoft.com/office/drawing/2014/main" id="{F1F25FC1-2A30-CD52-B9D9-B66338847E6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01939" y="3212460"/>
            <a:ext cx="942975" cy="40957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0267C95-14B7-04F8-7324-5D0221A7F613}"/>
              </a:ext>
            </a:extLst>
          </p:cNvPr>
          <p:cNvSpPr/>
          <p:nvPr/>
        </p:nvSpPr>
        <p:spPr>
          <a:xfrm>
            <a:off x="1208277" y="3228590"/>
            <a:ext cx="690928" cy="3203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Picture 4" descr="Lag-Llama: Open-Source Foundation Model for Time Series Forecasting">
            <a:extLst>
              <a:ext uri="{FF2B5EF4-FFF2-40B4-BE49-F238E27FC236}">
                <a16:creationId xmlns:a16="http://schemas.microsoft.com/office/drawing/2014/main" id="{509FC5E6-DAE1-2434-D2DB-2AF5CC2F09E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21701" y="3195189"/>
            <a:ext cx="815382" cy="434382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A1A6C5F-0B1B-32E8-087B-3077E8CECA4F}"/>
              </a:ext>
            </a:extLst>
          </p:cNvPr>
          <p:cNvSpPr/>
          <p:nvPr/>
        </p:nvSpPr>
        <p:spPr>
          <a:xfrm>
            <a:off x="887724" y="1940640"/>
            <a:ext cx="3108512" cy="1797527"/>
          </a:xfrm>
          <a:prstGeom prst="roundRect">
            <a:avLst/>
          </a:prstGeom>
          <a:noFill/>
          <a:ln w="57150">
            <a:solidFill>
              <a:srgbClr val="4472C4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2FE5EFCB-A9A2-588B-A194-ED875D387B92}"/>
              </a:ext>
            </a:extLst>
          </p:cNvPr>
          <p:cNvSpPr txBox="1">
            <a:spLocks/>
          </p:cNvSpPr>
          <p:nvPr/>
        </p:nvSpPr>
        <p:spPr>
          <a:xfrm>
            <a:off x="340574" y="5684200"/>
            <a:ext cx="4209982" cy="80596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defPPr rtl="0">
              <a:defRPr lang="en-GB"/>
            </a:defPPr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4000">
                <a:latin typeface="Tenorite"/>
              </a:rPr>
              <a:t>Initial Training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7338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7DA4EC-F399-1337-C26B-7AF55FE860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EE57DD61-D843-3E45-66D3-DA1A70EBE820}"/>
              </a:ext>
            </a:extLst>
          </p:cNvPr>
          <p:cNvSpPr/>
          <p:nvPr/>
        </p:nvSpPr>
        <p:spPr>
          <a:xfrm>
            <a:off x="-74646" y="214953"/>
            <a:ext cx="12344401" cy="550344"/>
          </a:xfrm>
          <a:prstGeom prst="rect">
            <a:avLst/>
          </a:prstGeom>
          <a:gradFill flip="none" rotWithShape="1">
            <a:gsLst>
              <a:gs pos="54000">
                <a:srgbClr val="21317D"/>
              </a:gs>
              <a:gs pos="75000">
                <a:srgbClr val="21317D">
                  <a:tint val="44500"/>
                  <a:satMod val="160000"/>
                </a:srgbClr>
              </a:gs>
              <a:gs pos="100000">
                <a:srgbClr val="21317D">
                  <a:tint val="23500"/>
                  <a:satMod val="160000"/>
                </a:srgbClr>
              </a:gs>
            </a:gsLst>
            <a:lin ang="0" scaled="1"/>
            <a:tileRect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IN" sz="2400">
                <a:latin typeface="Aptos Black"/>
              </a:rPr>
              <a:t>Lag-Llama Cron Fine-tuning</a:t>
            </a:r>
          </a:p>
        </p:txBody>
      </p:sp>
      <p:pic>
        <p:nvPicPr>
          <p:cNvPr id="4" name="Picture 3" descr="A blue and white logo&#10;&#10;AI-generated content may be incorrect.">
            <a:extLst>
              <a:ext uri="{FF2B5EF4-FFF2-40B4-BE49-F238E27FC236}">
                <a16:creationId xmlns:a16="http://schemas.microsoft.com/office/drawing/2014/main" id="{996853BE-E76C-EAB4-92DE-B8C2D9DEE52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17500" y1="38616" x2="17500" y2="38616"/>
                        <a14:foregroundMark x1="57000" y1="36612" x2="57000" y2="36612"/>
                        <a14:foregroundMark x1="76333" y1="36612" x2="76333" y2="36612"/>
                        <a14:foregroundMark x1="85500" y1="37705" x2="85500" y2="37705"/>
                        <a14:foregroundMark x1="82167" y1="38616" x2="82167" y2="38616"/>
                        <a14:foregroundMark x1="85917" y1="41348" x2="85917" y2="41348"/>
                        <a14:foregroundMark x1="80917" y1="42259" x2="80917" y2="42259"/>
                        <a14:foregroundMark x1="85917" y1="39526" x2="85917" y2="39526"/>
                        <a14:foregroundMark x1="82583" y1="39526" x2="82583" y2="39526"/>
                        <a14:foregroundMark x1="84667" y1="42259" x2="84667" y2="42259"/>
                        <a14:foregroundMark x1="86333" y1="38616" x2="86333" y2="38616"/>
                        <a14:foregroundMark x1="74583" y1="37705" x2="74583" y2="37705"/>
                        <a14:foregroundMark x1="75917" y1="33880" x2="75917" y2="33880"/>
                        <a14:foregroundMark x1="76333" y1="33880" x2="76333" y2="33880"/>
                        <a14:foregroundMark x1="63250" y1="28415" x2="63250" y2="28415"/>
                        <a14:foregroundMark x1="50667" y1="29326" x2="50667" y2="29326"/>
                        <a14:foregroundMark x1="33083" y1="31148" x2="33083" y2="3114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817" t="16517" r="8588" b="35772"/>
          <a:stretch/>
        </p:blipFill>
        <p:spPr>
          <a:xfrm>
            <a:off x="10436768" y="282240"/>
            <a:ext cx="1535147" cy="41577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00D5D952-2315-C3EE-3588-99BE984A89BE}"/>
                  </a:ext>
                </a:extLst>
              </p14:cNvPr>
              <p14:cNvContentPartPr/>
              <p14:nvPr/>
            </p14:nvContentPartPr>
            <p14:xfrm>
              <a:off x="1662131" y="256860"/>
              <a:ext cx="3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00D5D952-2315-C3EE-3588-99BE984A89B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53131" y="202860"/>
                <a:ext cx="18000" cy="108000"/>
              </a:xfrm>
              <a:prstGeom prst="rect">
                <a:avLst/>
              </a:prstGeom>
            </p:spPr>
          </p:pic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80AA2234-BA7E-E812-AA55-6A60F96A9C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8033" y="758681"/>
            <a:ext cx="9540298" cy="5606183"/>
          </a:xfrm>
          <a:prstGeom prst="rect">
            <a:avLst/>
          </a:prstGeom>
        </p:spPr>
      </p:pic>
      <p:pic>
        <p:nvPicPr>
          <p:cNvPr id="7" name="Picture 6" descr="Premium Vector | Cbdc futuristic digital money on blue background ...">
            <a:extLst>
              <a:ext uri="{FF2B5EF4-FFF2-40B4-BE49-F238E27FC236}">
                <a16:creationId xmlns:a16="http://schemas.microsoft.com/office/drawing/2014/main" id="{F4A877AA-E619-5038-B45D-19C01A5186A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45626" y="3212983"/>
            <a:ext cx="478553" cy="361636"/>
          </a:xfrm>
          <a:prstGeom prst="rect">
            <a:avLst/>
          </a:prstGeom>
        </p:spPr>
      </p:pic>
      <p:pic>
        <p:nvPicPr>
          <p:cNvPr id="9" name="Picture 8" descr="Image result for mariadb logo">
            <a:extLst>
              <a:ext uri="{FF2B5EF4-FFF2-40B4-BE49-F238E27FC236}">
                <a16:creationId xmlns:a16="http://schemas.microsoft.com/office/drawing/2014/main" id="{6C441F11-58C6-0D25-915F-225E8EA5744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16870" y="5127643"/>
            <a:ext cx="1032678" cy="437836"/>
          </a:xfrm>
          <a:prstGeom prst="rect">
            <a:avLst/>
          </a:prstGeom>
        </p:spPr>
      </p:pic>
      <p:pic>
        <p:nvPicPr>
          <p:cNvPr id="10" name="Picture 9" descr="Chain Icon Vector">
            <a:extLst>
              <a:ext uri="{FF2B5EF4-FFF2-40B4-BE49-F238E27FC236}">
                <a16:creationId xmlns:a16="http://schemas.microsoft.com/office/drawing/2014/main" id="{C10D6C53-617C-8F92-8C6C-9BD86E31939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51066" y="2746549"/>
            <a:ext cx="6858000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3EFA2E3-6A8B-D521-F214-1E7FD3E44D45}"/>
              </a:ext>
            </a:extLst>
          </p:cNvPr>
          <p:cNvSpPr/>
          <p:nvPr/>
        </p:nvSpPr>
        <p:spPr>
          <a:xfrm>
            <a:off x="2229860" y="3245337"/>
            <a:ext cx="607192" cy="3035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Picture 5" descr="Upi Logo - LogoDix">
            <a:extLst>
              <a:ext uri="{FF2B5EF4-FFF2-40B4-BE49-F238E27FC236}">
                <a16:creationId xmlns:a16="http://schemas.microsoft.com/office/drawing/2014/main" id="{71FFAD1E-F4AE-7C63-A06E-045A5BBAD55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01939" y="3212460"/>
            <a:ext cx="942975" cy="40957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2B1891C-0DFF-7EB4-5437-DC898BB21E8D}"/>
              </a:ext>
            </a:extLst>
          </p:cNvPr>
          <p:cNvSpPr/>
          <p:nvPr/>
        </p:nvSpPr>
        <p:spPr>
          <a:xfrm>
            <a:off x="1208277" y="3228590"/>
            <a:ext cx="690928" cy="3203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Picture 4" descr="Lag-Llama: Open-Source Foundation Model for Time Series Forecasting">
            <a:extLst>
              <a:ext uri="{FF2B5EF4-FFF2-40B4-BE49-F238E27FC236}">
                <a16:creationId xmlns:a16="http://schemas.microsoft.com/office/drawing/2014/main" id="{EDCD2615-38BB-E158-CC99-94E13DDE2EF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21701" y="3195189"/>
            <a:ext cx="815382" cy="434382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3274D06-2A8D-CC3F-C714-5958751F72D1}"/>
              </a:ext>
            </a:extLst>
          </p:cNvPr>
          <p:cNvSpPr/>
          <p:nvPr/>
        </p:nvSpPr>
        <p:spPr>
          <a:xfrm>
            <a:off x="3151311" y="974042"/>
            <a:ext cx="4823013" cy="2764125"/>
          </a:xfrm>
          <a:prstGeom prst="rect">
            <a:avLst/>
          </a:prstGeom>
          <a:noFill/>
          <a:ln w="57150">
            <a:solidFill>
              <a:schemeClr val="accent3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B8FD0FF0-0817-DB6A-0364-AC58E2D83FE1}"/>
              </a:ext>
            </a:extLst>
          </p:cNvPr>
          <p:cNvSpPr txBox="1">
            <a:spLocks/>
          </p:cNvSpPr>
          <p:nvPr/>
        </p:nvSpPr>
        <p:spPr>
          <a:xfrm>
            <a:off x="475768" y="5241750"/>
            <a:ext cx="4209982" cy="121154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defPPr rtl="0">
              <a:defRPr lang="en-GB"/>
            </a:defPPr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4000">
                <a:latin typeface="Tenorite"/>
              </a:rPr>
              <a:t>Daily Training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0110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DC9D90-01F5-158C-C398-5A701E863E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18957995-56AA-6D8A-ABCC-2A31D0CD37B7}"/>
              </a:ext>
            </a:extLst>
          </p:cNvPr>
          <p:cNvSpPr/>
          <p:nvPr/>
        </p:nvSpPr>
        <p:spPr>
          <a:xfrm>
            <a:off x="-74646" y="214953"/>
            <a:ext cx="12344401" cy="550344"/>
          </a:xfrm>
          <a:prstGeom prst="rect">
            <a:avLst/>
          </a:prstGeom>
          <a:gradFill flip="none" rotWithShape="1">
            <a:gsLst>
              <a:gs pos="54000">
                <a:srgbClr val="21317D"/>
              </a:gs>
              <a:gs pos="75000">
                <a:srgbClr val="21317D">
                  <a:tint val="44500"/>
                  <a:satMod val="160000"/>
                </a:srgbClr>
              </a:gs>
              <a:gs pos="100000">
                <a:srgbClr val="21317D">
                  <a:tint val="23500"/>
                  <a:satMod val="160000"/>
                </a:srgbClr>
              </a:gs>
            </a:gsLst>
            <a:lin ang="0" scaled="1"/>
            <a:tileRect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IN" sz="2400">
                <a:latin typeface="Aptos Black"/>
              </a:rPr>
              <a:t>Lag-Llama Runtime</a:t>
            </a:r>
          </a:p>
        </p:txBody>
      </p:sp>
      <p:pic>
        <p:nvPicPr>
          <p:cNvPr id="4" name="Picture 3" descr="A blue and white logo&#10;&#10;AI-generated content may be incorrect.">
            <a:extLst>
              <a:ext uri="{FF2B5EF4-FFF2-40B4-BE49-F238E27FC236}">
                <a16:creationId xmlns:a16="http://schemas.microsoft.com/office/drawing/2014/main" id="{08D092F2-B61B-64A0-BC38-FA462202449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17500" y1="38616" x2="17500" y2="38616"/>
                        <a14:foregroundMark x1="57000" y1="36612" x2="57000" y2="36612"/>
                        <a14:foregroundMark x1="76333" y1="36612" x2="76333" y2="36612"/>
                        <a14:foregroundMark x1="85500" y1="37705" x2="85500" y2="37705"/>
                        <a14:foregroundMark x1="82167" y1="38616" x2="82167" y2="38616"/>
                        <a14:foregroundMark x1="85917" y1="41348" x2="85917" y2="41348"/>
                        <a14:foregroundMark x1="80917" y1="42259" x2="80917" y2="42259"/>
                        <a14:foregroundMark x1="85917" y1="39526" x2="85917" y2="39526"/>
                        <a14:foregroundMark x1="82583" y1="39526" x2="82583" y2="39526"/>
                        <a14:foregroundMark x1="84667" y1="42259" x2="84667" y2="42259"/>
                        <a14:foregroundMark x1="86333" y1="38616" x2="86333" y2="38616"/>
                        <a14:foregroundMark x1="74583" y1="37705" x2="74583" y2="37705"/>
                        <a14:foregroundMark x1="75917" y1="33880" x2="75917" y2="33880"/>
                        <a14:foregroundMark x1="76333" y1="33880" x2="76333" y2="33880"/>
                        <a14:foregroundMark x1="63250" y1="28415" x2="63250" y2="28415"/>
                        <a14:foregroundMark x1="50667" y1="29326" x2="50667" y2="29326"/>
                        <a14:foregroundMark x1="33083" y1="31148" x2="33083" y2="3114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817" t="16517" r="8588" b="35772"/>
          <a:stretch/>
        </p:blipFill>
        <p:spPr>
          <a:xfrm>
            <a:off x="10436768" y="282240"/>
            <a:ext cx="1535147" cy="41577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7EB00BB9-2CBE-9727-9016-3721CF734A1F}"/>
                  </a:ext>
                </a:extLst>
              </p14:cNvPr>
              <p14:cNvContentPartPr/>
              <p14:nvPr/>
            </p14:nvContentPartPr>
            <p14:xfrm>
              <a:off x="1662131" y="256860"/>
              <a:ext cx="3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7EB00BB9-2CBE-9727-9016-3721CF734A1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53131" y="202860"/>
                <a:ext cx="18000" cy="108000"/>
              </a:xfrm>
              <a:prstGeom prst="rect">
                <a:avLst/>
              </a:prstGeom>
            </p:spPr>
          </p:pic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6047F50C-9B35-7A28-B55A-9F9A3F677B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8033" y="758681"/>
            <a:ext cx="9540298" cy="5606183"/>
          </a:xfrm>
          <a:prstGeom prst="rect">
            <a:avLst/>
          </a:prstGeom>
        </p:spPr>
      </p:pic>
      <p:pic>
        <p:nvPicPr>
          <p:cNvPr id="7" name="Picture 6" descr="Premium Vector | Cbdc futuristic digital money on blue background ...">
            <a:extLst>
              <a:ext uri="{FF2B5EF4-FFF2-40B4-BE49-F238E27FC236}">
                <a16:creationId xmlns:a16="http://schemas.microsoft.com/office/drawing/2014/main" id="{F2AFCFFF-A440-B632-5F45-0DF7A039BA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45626" y="3212983"/>
            <a:ext cx="478553" cy="361636"/>
          </a:xfrm>
          <a:prstGeom prst="rect">
            <a:avLst/>
          </a:prstGeom>
        </p:spPr>
      </p:pic>
      <p:pic>
        <p:nvPicPr>
          <p:cNvPr id="9" name="Picture 8" descr="Image result for mariadb logo">
            <a:extLst>
              <a:ext uri="{FF2B5EF4-FFF2-40B4-BE49-F238E27FC236}">
                <a16:creationId xmlns:a16="http://schemas.microsoft.com/office/drawing/2014/main" id="{65737224-2AD1-D6D1-5852-FDDDFFBB768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16870" y="5127643"/>
            <a:ext cx="1032678" cy="437836"/>
          </a:xfrm>
          <a:prstGeom prst="rect">
            <a:avLst/>
          </a:prstGeom>
        </p:spPr>
      </p:pic>
      <p:pic>
        <p:nvPicPr>
          <p:cNvPr id="10" name="Picture 9" descr="Chain Icon Vector">
            <a:extLst>
              <a:ext uri="{FF2B5EF4-FFF2-40B4-BE49-F238E27FC236}">
                <a16:creationId xmlns:a16="http://schemas.microsoft.com/office/drawing/2014/main" id="{21DF565D-384B-82F1-256F-4513E238DA1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51066" y="2746549"/>
            <a:ext cx="6858000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C4C6B1A-AB34-CB66-AA38-F9C56F7ED5DE}"/>
              </a:ext>
            </a:extLst>
          </p:cNvPr>
          <p:cNvSpPr/>
          <p:nvPr/>
        </p:nvSpPr>
        <p:spPr>
          <a:xfrm>
            <a:off x="2229860" y="3245337"/>
            <a:ext cx="607192" cy="3035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Picture 5" descr="Upi Logo - LogoDix">
            <a:extLst>
              <a:ext uri="{FF2B5EF4-FFF2-40B4-BE49-F238E27FC236}">
                <a16:creationId xmlns:a16="http://schemas.microsoft.com/office/drawing/2014/main" id="{B0D92F8C-AAE8-1CE1-F7E2-DF3A181CE97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01939" y="3212460"/>
            <a:ext cx="942975" cy="40957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0F5B33E-86DD-12D3-C18F-EA62DD81C71C}"/>
              </a:ext>
            </a:extLst>
          </p:cNvPr>
          <p:cNvSpPr/>
          <p:nvPr/>
        </p:nvSpPr>
        <p:spPr>
          <a:xfrm>
            <a:off x="1208277" y="3228590"/>
            <a:ext cx="690928" cy="3203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Picture 4" descr="Lag-Llama: Open-Source Foundation Model for Time Series Forecasting">
            <a:extLst>
              <a:ext uri="{FF2B5EF4-FFF2-40B4-BE49-F238E27FC236}">
                <a16:creationId xmlns:a16="http://schemas.microsoft.com/office/drawing/2014/main" id="{ADBE6780-7BE8-A7DC-D6D8-5D206DE32DE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21701" y="3195189"/>
            <a:ext cx="815382" cy="434382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E6808FB2-858D-063A-4045-89F1C24C6015}"/>
              </a:ext>
            </a:extLst>
          </p:cNvPr>
          <p:cNvSpPr/>
          <p:nvPr/>
        </p:nvSpPr>
        <p:spPr>
          <a:xfrm>
            <a:off x="3039253" y="3655139"/>
            <a:ext cx="4935069" cy="1192411"/>
          </a:xfrm>
          <a:prstGeom prst="roundRect">
            <a:avLst/>
          </a:prstGeom>
          <a:noFill/>
          <a:ln w="57150">
            <a:solidFill>
              <a:srgbClr val="FFC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B8CE4A08-DD8C-C872-D5F8-204C6A964592}"/>
              </a:ext>
            </a:extLst>
          </p:cNvPr>
          <p:cNvSpPr txBox="1">
            <a:spLocks/>
          </p:cNvSpPr>
          <p:nvPr/>
        </p:nvSpPr>
        <p:spPr>
          <a:xfrm>
            <a:off x="475768" y="5241750"/>
            <a:ext cx="4209982" cy="121154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defPPr rtl="0">
              <a:defRPr lang="en-GB"/>
            </a:defPPr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4000">
                <a:latin typeface="Tenorite"/>
              </a:rPr>
              <a:t>Inference</a:t>
            </a:r>
          </a:p>
        </p:txBody>
      </p:sp>
    </p:spTree>
    <p:extLst>
      <p:ext uri="{BB962C8B-B14F-4D97-AF65-F5344CB8AC3E}">
        <p14:creationId xmlns:p14="http://schemas.microsoft.com/office/powerpoint/2010/main" val="24436563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08F3B3-98E7-C332-25B1-E213C2BC3E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FD387643-9C61-40BB-C7F1-71A0284C6C7B}"/>
              </a:ext>
            </a:extLst>
          </p:cNvPr>
          <p:cNvSpPr/>
          <p:nvPr/>
        </p:nvSpPr>
        <p:spPr>
          <a:xfrm>
            <a:off x="-74646" y="214953"/>
            <a:ext cx="12344401" cy="550344"/>
          </a:xfrm>
          <a:prstGeom prst="rect">
            <a:avLst/>
          </a:prstGeom>
          <a:gradFill flip="none" rotWithShape="1">
            <a:gsLst>
              <a:gs pos="54000">
                <a:srgbClr val="21317D"/>
              </a:gs>
              <a:gs pos="75000">
                <a:srgbClr val="21317D">
                  <a:tint val="44500"/>
                  <a:satMod val="160000"/>
                </a:srgbClr>
              </a:gs>
              <a:gs pos="100000">
                <a:srgbClr val="21317D">
                  <a:tint val="23500"/>
                  <a:satMod val="160000"/>
                </a:srgbClr>
              </a:gs>
            </a:gsLst>
            <a:lin ang="0" scaled="1"/>
            <a:tileRect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IN" sz="2400">
                <a:latin typeface="Aptos Black"/>
              </a:rPr>
              <a:t>Rust Backend</a:t>
            </a:r>
            <a:endParaRPr lang="en-US"/>
          </a:p>
        </p:txBody>
      </p:sp>
      <p:pic>
        <p:nvPicPr>
          <p:cNvPr id="4" name="Picture 3" descr="A blue and white logo&#10;&#10;AI-generated content may be incorrect.">
            <a:extLst>
              <a:ext uri="{FF2B5EF4-FFF2-40B4-BE49-F238E27FC236}">
                <a16:creationId xmlns:a16="http://schemas.microsoft.com/office/drawing/2014/main" id="{F0916654-B07F-295C-9363-BAF92523482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17500" y1="38616" x2="17500" y2="38616"/>
                        <a14:foregroundMark x1="57000" y1="36612" x2="57000" y2="36612"/>
                        <a14:foregroundMark x1="76333" y1="36612" x2="76333" y2="36612"/>
                        <a14:foregroundMark x1="85500" y1="37705" x2="85500" y2="37705"/>
                        <a14:foregroundMark x1="82167" y1="38616" x2="82167" y2="38616"/>
                        <a14:foregroundMark x1="85917" y1="41348" x2="85917" y2="41348"/>
                        <a14:foregroundMark x1="80917" y1="42259" x2="80917" y2="42259"/>
                        <a14:foregroundMark x1="85917" y1="39526" x2="85917" y2="39526"/>
                        <a14:foregroundMark x1="82583" y1="39526" x2="82583" y2="39526"/>
                        <a14:foregroundMark x1="84667" y1="42259" x2="84667" y2="42259"/>
                        <a14:foregroundMark x1="86333" y1="38616" x2="86333" y2="38616"/>
                        <a14:foregroundMark x1="74583" y1="37705" x2="74583" y2="37705"/>
                        <a14:foregroundMark x1="75917" y1="33880" x2="75917" y2="33880"/>
                        <a14:foregroundMark x1="76333" y1="33880" x2="76333" y2="33880"/>
                        <a14:foregroundMark x1="63250" y1="28415" x2="63250" y2="28415"/>
                        <a14:foregroundMark x1="50667" y1="29326" x2="50667" y2="29326"/>
                        <a14:foregroundMark x1="33083" y1="31148" x2="33083" y2="3114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817" t="16517" r="8588" b="35772"/>
          <a:stretch/>
        </p:blipFill>
        <p:spPr>
          <a:xfrm>
            <a:off x="10436768" y="282240"/>
            <a:ext cx="1535147" cy="41577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D1B788FF-F284-14D0-BE61-75B87DC4209A}"/>
                  </a:ext>
                </a:extLst>
              </p14:cNvPr>
              <p14:cNvContentPartPr/>
              <p14:nvPr/>
            </p14:nvContentPartPr>
            <p14:xfrm>
              <a:off x="1662131" y="256860"/>
              <a:ext cx="3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D1B788FF-F284-14D0-BE61-75B87DC4209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53131" y="202860"/>
                <a:ext cx="18000" cy="10800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Picture 2" descr="A diagram of a software process&#10;&#10;AI-generated content may be incorrect.">
            <a:extLst>
              <a:ext uri="{FF2B5EF4-FFF2-40B4-BE49-F238E27FC236}">
                <a16:creationId xmlns:a16="http://schemas.microsoft.com/office/drawing/2014/main" id="{4B127F5D-3307-0AF0-8C55-452F120993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1403" y="846773"/>
            <a:ext cx="10059035" cy="6007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6322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37D60D-BAD7-C9BA-59F4-87F1D351CC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F01FB713-7B82-2E92-7B4E-C2052072B84B}"/>
              </a:ext>
            </a:extLst>
          </p:cNvPr>
          <p:cNvSpPr/>
          <p:nvPr/>
        </p:nvSpPr>
        <p:spPr>
          <a:xfrm>
            <a:off x="-74646" y="214953"/>
            <a:ext cx="12344401" cy="550344"/>
          </a:xfrm>
          <a:prstGeom prst="rect">
            <a:avLst/>
          </a:prstGeom>
          <a:gradFill flip="none" rotWithShape="1">
            <a:gsLst>
              <a:gs pos="54000">
                <a:srgbClr val="21317D"/>
              </a:gs>
              <a:gs pos="75000">
                <a:srgbClr val="21317D">
                  <a:tint val="44500"/>
                  <a:satMod val="160000"/>
                </a:srgbClr>
              </a:gs>
              <a:gs pos="100000">
                <a:srgbClr val="21317D">
                  <a:tint val="23500"/>
                  <a:satMod val="160000"/>
                </a:srgbClr>
              </a:gs>
            </a:gsLst>
            <a:lin ang="0" scaled="1"/>
            <a:tileRect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IN" sz="2400">
                <a:latin typeface="Aptos Black"/>
              </a:rPr>
              <a:t>Post processing of predicted transactions</a:t>
            </a:r>
            <a:endParaRPr lang="en-US"/>
          </a:p>
        </p:txBody>
      </p:sp>
      <p:pic>
        <p:nvPicPr>
          <p:cNvPr id="4" name="Picture 3" descr="A blue and white logo&#10;&#10;AI-generated content may be incorrect.">
            <a:extLst>
              <a:ext uri="{FF2B5EF4-FFF2-40B4-BE49-F238E27FC236}">
                <a16:creationId xmlns:a16="http://schemas.microsoft.com/office/drawing/2014/main" id="{2547872F-08CF-E82C-D2C1-E8BCD52066A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17500" y1="38616" x2="17500" y2="38616"/>
                        <a14:foregroundMark x1="57000" y1="36612" x2="57000" y2="36612"/>
                        <a14:foregroundMark x1="76333" y1="36612" x2="76333" y2="36612"/>
                        <a14:foregroundMark x1="85500" y1="37705" x2="85500" y2="37705"/>
                        <a14:foregroundMark x1="82167" y1="38616" x2="82167" y2="38616"/>
                        <a14:foregroundMark x1="85917" y1="41348" x2="85917" y2="41348"/>
                        <a14:foregroundMark x1="80917" y1="42259" x2="80917" y2="42259"/>
                        <a14:foregroundMark x1="85917" y1="39526" x2="85917" y2="39526"/>
                        <a14:foregroundMark x1="82583" y1="39526" x2="82583" y2="39526"/>
                        <a14:foregroundMark x1="84667" y1="42259" x2="84667" y2="42259"/>
                        <a14:foregroundMark x1="86333" y1="38616" x2="86333" y2="38616"/>
                        <a14:foregroundMark x1="74583" y1="37705" x2="74583" y2="37705"/>
                        <a14:foregroundMark x1="75917" y1="33880" x2="75917" y2="33880"/>
                        <a14:foregroundMark x1="76333" y1="33880" x2="76333" y2="33880"/>
                        <a14:foregroundMark x1="63250" y1="28415" x2="63250" y2="28415"/>
                        <a14:foregroundMark x1="50667" y1="29326" x2="50667" y2="29326"/>
                        <a14:foregroundMark x1="33083" y1="31148" x2="33083" y2="3114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817" t="16517" r="8588" b="35772"/>
          <a:stretch/>
        </p:blipFill>
        <p:spPr>
          <a:xfrm>
            <a:off x="10436768" y="282240"/>
            <a:ext cx="1535147" cy="41577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77EF56CA-29F5-869A-4A18-3383B86859B8}"/>
                  </a:ext>
                </a:extLst>
              </p14:cNvPr>
              <p14:cNvContentPartPr/>
              <p14:nvPr/>
            </p14:nvContentPartPr>
            <p14:xfrm>
              <a:off x="1662131" y="256860"/>
              <a:ext cx="3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77EF56CA-29F5-869A-4A18-3383B86859B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53131" y="202860"/>
                <a:ext cx="18000" cy="1080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C309B56F-9AB4-F523-9512-19BCDDDE1EE3}"/>
              </a:ext>
            </a:extLst>
          </p:cNvPr>
          <p:cNvSpPr txBox="1">
            <a:spLocks/>
          </p:cNvSpPr>
          <p:nvPr/>
        </p:nvSpPr>
        <p:spPr>
          <a:xfrm>
            <a:off x="643182" y="1173551"/>
            <a:ext cx="9799105" cy="490192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 rtl="0">
              <a:defRPr lang="en-GB"/>
            </a:defPPr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b="1" dirty="0"/>
              <a:t>Challenges</a:t>
            </a:r>
          </a:p>
          <a:p>
            <a:pPr marL="342900" indent="-342900">
              <a:buChar char="•"/>
            </a:pPr>
            <a:r>
              <a:rPr lang="en-GB" sz="2400" dirty="0"/>
              <a:t>Large number of tokens will lead to MariaDB overhead.</a:t>
            </a:r>
            <a:endParaRPr lang="en-US"/>
          </a:p>
          <a:p>
            <a:pPr marL="342900" indent="-342900">
              <a:buChar char="•"/>
            </a:pPr>
            <a:r>
              <a:rPr lang="en-GB" sz="2400" dirty="0"/>
              <a:t>Need to Lock larger amounts of Money for Transactions.</a:t>
            </a:r>
          </a:p>
          <a:p>
            <a:pPr marL="342900" indent="-342900">
              <a:buChar char="•"/>
            </a:pPr>
            <a:endParaRPr lang="en-GB" sz="2400"/>
          </a:p>
          <a:p>
            <a:r>
              <a:rPr lang="en-GB" sz="2400" b="1" dirty="0"/>
              <a:t>How does post processing solve this?</a:t>
            </a:r>
          </a:p>
          <a:p>
            <a:pPr marL="342900" indent="-342900">
              <a:buChar char="•"/>
            </a:pPr>
            <a:r>
              <a:rPr lang="en-GB" sz="2400" dirty="0"/>
              <a:t>Round the Predicted Transaction Amount a higher denomination.</a:t>
            </a:r>
          </a:p>
          <a:p>
            <a:pPr marL="342900" indent="-342900">
              <a:buChar char="•"/>
            </a:pPr>
            <a:r>
              <a:rPr lang="en-GB" sz="2400" dirty="0"/>
              <a:t>Leading to lock smaller amounts of money for each transaction.</a:t>
            </a:r>
          </a:p>
          <a:p>
            <a:pPr marL="342900" indent="-342900">
              <a:buChar char="•"/>
            </a:pPr>
            <a:r>
              <a:rPr lang="en-GB" sz="2400" dirty="0"/>
              <a:t>Easier to manage token creation.</a:t>
            </a:r>
          </a:p>
          <a:p>
            <a:pPr marL="342900" indent="-342900">
              <a:buChar char="•"/>
            </a:pPr>
            <a:endParaRPr lang="en-GB" sz="2400"/>
          </a:p>
        </p:txBody>
      </p:sp>
    </p:spTree>
    <p:extLst>
      <p:ext uri="{BB962C8B-B14F-4D97-AF65-F5344CB8AC3E}">
        <p14:creationId xmlns:p14="http://schemas.microsoft.com/office/powerpoint/2010/main" val="41770696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009A45-C74D-1291-4051-95E9E568C8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6AF6989C-8670-32AF-3DD2-549FED5CD2B3}"/>
              </a:ext>
            </a:extLst>
          </p:cNvPr>
          <p:cNvSpPr/>
          <p:nvPr/>
        </p:nvSpPr>
        <p:spPr>
          <a:xfrm>
            <a:off x="-74646" y="214953"/>
            <a:ext cx="12344401" cy="550344"/>
          </a:xfrm>
          <a:prstGeom prst="rect">
            <a:avLst/>
          </a:prstGeom>
          <a:gradFill flip="none" rotWithShape="1">
            <a:gsLst>
              <a:gs pos="54000">
                <a:srgbClr val="21317D"/>
              </a:gs>
              <a:gs pos="75000">
                <a:srgbClr val="21317D">
                  <a:tint val="44500"/>
                  <a:satMod val="160000"/>
                </a:srgbClr>
              </a:gs>
              <a:gs pos="100000">
                <a:srgbClr val="21317D">
                  <a:tint val="23500"/>
                  <a:satMod val="160000"/>
                </a:srgbClr>
              </a:gs>
            </a:gsLst>
            <a:lin ang="0" scaled="1"/>
            <a:tileRect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IN" sz="2400">
                <a:latin typeface="Aptos Black"/>
              </a:rPr>
              <a:t>Post processing rules</a:t>
            </a:r>
            <a:endParaRPr lang="en-US"/>
          </a:p>
        </p:txBody>
      </p:sp>
      <p:pic>
        <p:nvPicPr>
          <p:cNvPr id="4" name="Picture 3" descr="A blue and white logo&#10;&#10;AI-generated content may be incorrect.">
            <a:extLst>
              <a:ext uri="{FF2B5EF4-FFF2-40B4-BE49-F238E27FC236}">
                <a16:creationId xmlns:a16="http://schemas.microsoft.com/office/drawing/2014/main" id="{DD5140E8-8AA6-D72D-903E-4815D4811A1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17500" y1="38616" x2="17500" y2="38616"/>
                        <a14:foregroundMark x1="57000" y1="36612" x2="57000" y2="36612"/>
                        <a14:foregroundMark x1="76333" y1="36612" x2="76333" y2="36612"/>
                        <a14:foregroundMark x1="85500" y1="37705" x2="85500" y2="37705"/>
                        <a14:foregroundMark x1="82167" y1="38616" x2="82167" y2="38616"/>
                        <a14:foregroundMark x1="85917" y1="41348" x2="85917" y2="41348"/>
                        <a14:foregroundMark x1="80917" y1="42259" x2="80917" y2="42259"/>
                        <a14:foregroundMark x1="85917" y1="39526" x2="85917" y2="39526"/>
                        <a14:foregroundMark x1="82583" y1="39526" x2="82583" y2="39526"/>
                        <a14:foregroundMark x1="84667" y1="42259" x2="84667" y2="42259"/>
                        <a14:foregroundMark x1="86333" y1="38616" x2="86333" y2="38616"/>
                        <a14:foregroundMark x1="74583" y1="37705" x2="74583" y2="37705"/>
                        <a14:foregroundMark x1="75917" y1="33880" x2="75917" y2="33880"/>
                        <a14:foregroundMark x1="76333" y1="33880" x2="76333" y2="33880"/>
                        <a14:foregroundMark x1="63250" y1="28415" x2="63250" y2="28415"/>
                        <a14:foregroundMark x1="50667" y1="29326" x2="50667" y2="29326"/>
                        <a14:foregroundMark x1="33083" y1="31148" x2="33083" y2="3114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817" t="16517" r="8588" b="35772"/>
          <a:stretch/>
        </p:blipFill>
        <p:spPr>
          <a:xfrm>
            <a:off x="10436768" y="282240"/>
            <a:ext cx="1535147" cy="41577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F0A85FFF-504C-787E-2818-92791CCFFC93}"/>
                  </a:ext>
                </a:extLst>
              </p14:cNvPr>
              <p14:cNvContentPartPr/>
              <p14:nvPr/>
            </p14:nvContentPartPr>
            <p14:xfrm>
              <a:off x="1662131" y="256860"/>
              <a:ext cx="3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F0A85FFF-504C-787E-2818-92791CCFFC9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53131" y="202860"/>
                <a:ext cx="18000" cy="1080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C1D6D08B-4FA0-38E1-F6A3-15F75C343703}"/>
              </a:ext>
            </a:extLst>
          </p:cNvPr>
          <p:cNvSpPr txBox="1">
            <a:spLocks/>
          </p:cNvSpPr>
          <p:nvPr/>
        </p:nvSpPr>
        <p:spPr>
          <a:xfrm>
            <a:off x="643182" y="1104278"/>
            <a:ext cx="9799105" cy="554517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 rtl="0">
              <a:defRPr lang="en-GB"/>
            </a:defPPr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>
                <a:solidFill>
                  <a:srgbClr val="000000"/>
                </a:solidFill>
                <a:ea typeface="+mn-lt"/>
                <a:cs typeface="+mn-lt"/>
              </a:rPr>
              <a:t>if </a:t>
            </a:r>
            <a:r>
              <a:rPr lang="en-GB" sz="2400" b="1" err="1">
                <a:solidFill>
                  <a:srgbClr val="000000"/>
                </a:solidFill>
                <a:ea typeface="+mn-lt"/>
                <a:cs typeface="+mn-lt"/>
              </a:rPr>
              <a:t>txn.count</a:t>
            </a:r>
            <a:r>
              <a:rPr lang="en-GB" sz="2400" b="1">
                <a:solidFill>
                  <a:srgbClr val="000000"/>
                </a:solidFill>
                <a:ea typeface="+mn-lt"/>
                <a:cs typeface="+mn-lt"/>
              </a:rPr>
              <a:t> &gt;= 10</a:t>
            </a:r>
            <a:r>
              <a:rPr lang="en-GB" sz="2400">
                <a:solidFill>
                  <a:srgbClr val="000000"/>
                </a:solidFill>
                <a:ea typeface="+mn-lt"/>
                <a:cs typeface="+mn-lt"/>
              </a:rPr>
              <a:t>:</a:t>
            </a:r>
          </a:p>
          <a:p>
            <a:r>
              <a:rPr lang="en-GB" sz="2400">
                <a:solidFill>
                  <a:srgbClr val="000000"/>
                </a:solidFill>
                <a:ea typeface="+mn-lt"/>
                <a:cs typeface="+mn-lt"/>
              </a:rPr>
              <a:t>   </a:t>
            </a:r>
            <a:r>
              <a:rPr lang="en-GB" sz="2400" b="1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en-GB" sz="2400" b="1" u="sng" err="1">
                <a:solidFill>
                  <a:srgbClr val="000000"/>
                </a:solidFill>
                <a:ea typeface="+mn-lt"/>
                <a:cs typeface="+mn-lt"/>
              </a:rPr>
              <a:t>txn_token</a:t>
            </a:r>
            <a:r>
              <a:rPr lang="en-GB" sz="2400" b="1" u="sng">
                <a:solidFill>
                  <a:srgbClr val="000000"/>
                </a:solidFill>
                <a:ea typeface="+mn-lt"/>
                <a:cs typeface="+mn-lt"/>
              </a:rPr>
              <a:t> = </a:t>
            </a:r>
            <a:r>
              <a:rPr lang="en-GB" sz="2400" b="1" u="sng" err="1">
                <a:solidFill>
                  <a:srgbClr val="000000"/>
                </a:solidFill>
                <a:ea typeface="+mn-lt"/>
                <a:cs typeface="+mn-lt"/>
              </a:rPr>
              <a:t>txn.amount</a:t>
            </a:r>
            <a:endParaRPr lang="en-GB" err="1"/>
          </a:p>
          <a:p>
            <a:r>
              <a:rPr lang="en-GB" sz="2400">
                <a:solidFill>
                  <a:srgbClr val="000000"/>
                </a:solidFill>
                <a:ea typeface="+mn-lt"/>
                <a:cs typeface="+mn-lt"/>
              </a:rPr>
              <a:t>else if</a:t>
            </a:r>
            <a:r>
              <a:rPr lang="en-GB" sz="2400">
                <a:ea typeface="+mn-lt"/>
                <a:cs typeface="+mn-lt"/>
              </a:rPr>
              <a:t> </a:t>
            </a:r>
            <a:r>
              <a:rPr lang="en-GB" sz="2400" b="1" err="1">
                <a:ea typeface="+mn-lt"/>
                <a:cs typeface="+mn-lt"/>
              </a:rPr>
              <a:t>txn.amount</a:t>
            </a:r>
            <a:r>
              <a:rPr lang="en-GB" sz="2400" b="1">
                <a:ea typeface="+mn-lt"/>
                <a:cs typeface="+mn-lt"/>
              </a:rPr>
              <a:t> &lt;= 100</a:t>
            </a:r>
            <a:r>
              <a:rPr lang="en-GB" sz="2400">
                <a:ea typeface="+mn-lt"/>
                <a:cs typeface="+mn-lt"/>
              </a:rPr>
              <a:t>:</a:t>
            </a:r>
            <a:endParaRPr lang="en-GB" sz="2400"/>
          </a:p>
          <a:p>
            <a:r>
              <a:rPr lang="en-GB" sz="2400">
                <a:ea typeface="+mn-lt"/>
                <a:cs typeface="+mn-lt"/>
              </a:rPr>
              <a:t>   </a:t>
            </a:r>
            <a:r>
              <a:rPr lang="en-GB" sz="2400" b="1">
                <a:ea typeface="+mn-lt"/>
                <a:cs typeface="+mn-lt"/>
              </a:rPr>
              <a:t> </a:t>
            </a:r>
            <a:r>
              <a:rPr lang="en-GB" sz="2400" b="1" u="sng" err="1">
                <a:ea typeface="+mn-lt"/>
                <a:cs typeface="+mn-lt"/>
              </a:rPr>
              <a:t>txn_token</a:t>
            </a:r>
            <a:r>
              <a:rPr lang="en-GB" sz="2400" b="1" u="sng">
                <a:ea typeface="+mn-lt"/>
                <a:cs typeface="+mn-lt"/>
              </a:rPr>
              <a:t> = </a:t>
            </a:r>
            <a:r>
              <a:rPr lang="en-GB" sz="2400" b="1" u="sng" err="1">
                <a:ea typeface="+mn-lt"/>
                <a:cs typeface="+mn-lt"/>
              </a:rPr>
              <a:t>txn.amount</a:t>
            </a:r>
            <a:endParaRPr lang="en-GB" sz="2400"/>
          </a:p>
          <a:p>
            <a:r>
              <a:rPr lang="en-GB" sz="2400">
                <a:ea typeface="+mn-lt"/>
                <a:cs typeface="+mn-lt"/>
              </a:rPr>
              <a:t>else if </a:t>
            </a:r>
            <a:r>
              <a:rPr lang="en-GB" sz="2400" b="1" err="1">
                <a:ea typeface="+mn-lt"/>
                <a:cs typeface="+mn-lt"/>
              </a:rPr>
              <a:t>txn.amount</a:t>
            </a:r>
            <a:r>
              <a:rPr lang="en-GB" sz="2400" b="1">
                <a:ea typeface="+mn-lt"/>
                <a:cs typeface="+mn-lt"/>
              </a:rPr>
              <a:t> &lt;= 500 </a:t>
            </a:r>
            <a:r>
              <a:rPr lang="en-GB" sz="2400">
                <a:ea typeface="+mn-lt"/>
                <a:cs typeface="+mn-lt"/>
              </a:rPr>
              <a:t>&amp;&amp;</a:t>
            </a:r>
            <a:r>
              <a:rPr lang="en-GB" sz="2400" b="1">
                <a:ea typeface="+mn-lt"/>
                <a:cs typeface="+mn-lt"/>
              </a:rPr>
              <a:t> </a:t>
            </a:r>
            <a:r>
              <a:rPr lang="en-GB" sz="2400" b="1" err="1">
                <a:ea typeface="+mn-lt"/>
                <a:cs typeface="+mn-lt"/>
              </a:rPr>
              <a:t>txn.amount</a:t>
            </a:r>
            <a:r>
              <a:rPr lang="en-GB" sz="2400" b="1">
                <a:ea typeface="+mn-lt"/>
                <a:cs typeface="+mn-lt"/>
              </a:rPr>
              <a:t> &gt; 100</a:t>
            </a:r>
            <a:r>
              <a:rPr lang="en-GB" sz="2400">
                <a:ea typeface="+mn-lt"/>
                <a:cs typeface="+mn-lt"/>
              </a:rPr>
              <a:t>:</a:t>
            </a:r>
            <a:endParaRPr lang="en-GB" sz="2400"/>
          </a:p>
          <a:p>
            <a:r>
              <a:rPr lang="en-GB" sz="2400">
                <a:ea typeface="+mn-lt"/>
                <a:cs typeface="+mn-lt"/>
              </a:rPr>
              <a:t>    </a:t>
            </a:r>
            <a:r>
              <a:rPr lang="en-GB" sz="2400" b="1" u="sng" err="1">
                <a:ea typeface="+mn-lt"/>
                <a:cs typeface="+mn-lt"/>
              </a:rPr>
              <a:t>txn_token</a:t>
            </a:r>
            <a:r>
              <a:rPr lang="en-GB" sz="2400" b="1" u="sng">
                <a:ea typeface="+mn-lt"/>
                <a:cs typeface="+mn-lt"/>
              </a:rPr>
              <a:t> = 500</a:t>
            </a:r>
            <a:endParaRPr lang="en-GB" sz="2400" b="1" u="sng"/>
          </a:p>
          <a:p>
            <a:r>
              <a:rPr lang="en-GB" sz="2400">
                <a:ea typeface="+mn-lt"/>
                <a:cs typeface="+mn-lt"/>
              </a:rPr>
              <a:t>else if</a:t>
            </a:r>
            <a:r>
              <a:rPr lang="en-GB" sz="2400" b="1">
                <a:ea typeface="+mn-lt"/>
                <a:cs typeface="+mn-lt"/>
              </a:rPr>
              <a:t> </a:t>
            </a:r>
            <a:r>
              <a:rPr lang="en-GB" sz="2400" b="1" err="1">
                <a:ea typeface="+mn-lt"/>
                <a:cs typeface="+mn-lt"/>
              </a:rPr>
              <a:t>txn.amount</a:t>
            </a:r>
            <a:r>
              <a:rPr lang="en-GB" sz="2400" b="1">
                <a:ea typeface="+mn-lt"/>
                <a:cs typeface="+mn-lt"/>
              </a:rPr>
              <a:t> &lt;= 1000</a:t>
            </a:r>
            <a:r>
              <a:rPr lang="en-GB" sz="2400">
                <a:ea typeface="+mn-lt"/>
                <a:cs typeface="+mn-lt"/>
              </a:rPr>
              <a:t> &amp;&amp; </a:t>
            </a:r>
            <a:r>
              <a:rPr lang="en-GB" sz="2400" b="1" err="1">
                <a:ea typeface="+mn-lt"/>
                <a:cs typeface="+mn-lt"/>
              </a:rPr>
              <a:t>txn.amount</a:t>
            </a:r>
            <a:r>
              <a:rPr lang="en-GB" sz="2400" b="1">
                <a:ea typeface="+mn-lt"/>
                <a:cs typeface="+mn-lt"/>
              </a:rPr>
              <a:t> &gt; 500</a:t>
            </a:r>
            <a:r>
              <a:rPr lang="en-GB" sz="2400">
                <a:ea typeface="+mn-lt"/>
                <a:cs typeface="+mn-lt"/>
              </a:rPr>
              <a:t>:</a:t>
            </a:r>
            <a:endParaRPr lang="en-GB" sz="2400"/>
          </a:p>
          <a:p>
            <a:r>
              <a:rPr lang="en-GB" sz="2400">
                <a:ea typeface="+mn-lt"/>
                <a:cs typeface="+mn-lt"/>
              </a:rPr>
              <a:t>    </a:t>
            </a:r>
            <a:r>
              <a:rPr lang="en-GB" sz="2400" b="1" u="sng" err="1">
                <a:ea typeface="+mn-lt"/>
                <a:cs typeface="+mn-lt"/>
              </a:rPr>
              <a:t>txn_token</a:t>
            </a:r>
            <a:r>
              <a:rPr lang="en-GB" sz="2400" b="1" u="sng">
                <a:ea typeface="+mn-lt"/>
                <a:cs typeface="+mn-lt"/>
              </a:rPr>
              <a:t> = 1000</a:t>
            </a:r>
            <a:endParaRPr lang="en-GB" sz="2400" b="1" u="sng"/>
          </a:p>
          <a:p>
            <a:r>
              <a:rPr lang="en-GB" sz="2400">
                <a:ea typeface="+mn-lt"/>
                <a:cs typeface="+mn-lt"/>
              </a:rPr>
              <a:t>else if </a:t>
            </a:r>
            <a:r>
              <a:rPr lang="en-GB" sz="2400" b="1" err="1">
                <a:ea typeface="+mn-lt"/>
                <a:cs typeface="+mn-lt"/>
              </a:rPr>
              <a:t>txn.amount</a:t>
            </a:r>
            <a:r>
              <a:rPr lang="en-GB" sz="2400" b="1">
                <a:ea typeface="+mn-lt"/>
                <a:cs typeface="+mn-lt"/>
              </a:rPr>
              <a:t> &gt; 1000</a:t>
            </a:r>
            <a:r>
              <a:rPr lang="en-GB" sz="2400">
                <a:ea typeface="+mn-lt"/>
                <a:cs typeface="+mn-lt"/>
              </a:rPr>
              <a:t> &amp;&amp; </a:t>
            </a:r>
            <a:r>
              <a:rPr lang="en-GB" sz="2400" b="1" err="1">
                <a:ea typeface="+mn-lt"/>
                <a:cs typeface="+mn-lt"/>
              </a:rPr>
              <a:t>txn.amount</a:t>
            </a:r>
            <a:r>
              <a:rPr lang="en-GB" sz="2400" b="1">
                <a:ea typeface="+mn-lt"/>
                <a:cs typeface="+mn-lt"/>
              </a:rPr>
              <a:t> &lt; 5000</a:t>
            </a:r>
            <a:r>
              <a:rPr lang="en-GB" sz="2400">
                <a:ea typeface="+mn-lt"/>
                <a:cs typeface="+mn-lt"/>
              </a:rPr>
              <a:t>:</a:t>
            </a:r>
            <a:endParaRPr lang="en-GB" sz="2400"/>
          </a:p>
          <a:p>
            <a:r>
              <a:rPr lang="en-GB" sz="2400">
                <a:ea typeface="+mn-lt"/>
                <a:cs typeface="+mn-lt"/>
              </a:rPr>
              <a:t>    </a:t>
            </a:r>
            <a:r>
              <a:rPr lang="en-GB" sz="2400" b="1" u="sng" err="1">
                <a:ea typeface="+mn-lt"/>
                <a:cs typeface="+mn-lt"/>
              </a:rPr>
              <a:t>txn_token</a:t>
            </a:r>
            <a:r>
              <a:rPr lang="en-GB" sz="2400" b="1" u="sng">
                <a:ea typeface="+mn-lt"/>
                <a:cs typeface="+mn-lt"/>
              </a:rPr>
              <a:t> = (</a:t>
            </a:r>
            <a:r>
              <a:rPr lang="en-GB" sz="2400" b="1" u="sng" err="1">
                <a:ea typeface="+mn-lt"/>
                <a:cs typeface="+mn-lt"/>
              </a:rPr>
              <a:t>txn.amount</a:t>
            </a:r>
            <a:r>
              <a:rPr lang="en-GB" sz="2400" b="1" u="sng">
                <a:ea typeface="+mn-lt"/>
                <a:cs typeface="+mn-lt"/>
              </a:rPr>
              <a:t> / 1000 + 1) * 1000</a:t>
            </a:r>
            <a:endParaRPr lang="en-GB" sz="2400" b="1" u="sng"/>
          </a:p>
          <a:p>
            <a:r>
              <a:rPr lang="en-GB" sz="2400">
                <a:ea typeface="+mn-lt"/>
                <a:cs typeface="+mn-lt"/>
              </a:rPr>
              <a:t>else if </a:t>
            </a:r>
            <a:r>
              <a:rPr lang="en-GB" sz="2400" b="1" err="1">
                <a:ea typeface="+mn-lt"/>
                <a:cs typeface="+mn-lt"/>
              </a:rPr>
              <a:t>txn.amount</a:t>
            </a:r>
            <a:r>
              <a:rPr lang="en-GB" sz="2400" b="1">
                <a:ea typeface="+mn-lt"/>
                <a:cs typeface="+mn-lt"/>
              </a:rPr>
              <a:t> &gt; 5000</a:t>
            </a:r>
            <a:r>
              <a:rPr lang="en-GB" sz="2400">
                <a:ea typeface="+mn-lt"/>
                <a:cs typeface="+mn-lt"/>
              </a:rPr>
              <a:t>:</a:t>
            </a:r>
            <a:endParaRPr lang="en-GB" sz="2400"/>
          </a:p>
          <a:p>
            <a:r>
              <a:rPr lang="en-GB" sz="2400">
                <a:ea typeface="+mn-lt"/>
                <a:cs typeface="+mn-lt"/>
              </a:rPr>
              <a:t>    </a:t>
            </a:r>
            <a:r>
              <a:rPr lang="en-GB" sz="2400" b="1" u="sng" err="1">
                <a:ea typeface="+mn-lt"/>
                <a:cs typeface="+mn-lt"/>
              </a:rPr>
              <a:t>txn_token</a:t>
            </a:r>
            <a:r>
              <a:rPr lang="en-GB" sz="2400" b="1" u="sng">
                <a:ea typeface="+mn-lt"/>
                <a:cs typeface="+mn-lt"/>
              </a:rPr>
              <a:t> = 10000</a:t>
            </a:r>
            <a:endParaRPr lang="en-GB" sz="2400" b="1" u="sng"/>
          </a:p>
        </p:txBody>
      </p:sp>
    </p:spTree>
    <p:extLst>
      <p:ext uri="{BB962C8B-B14F-4D97-AF65-F5344CB8AC3E}">
        <p14:creationId xmlns:p14="http://schemas.microsoft.com/office/powerpoint/2010/main" val="21484628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2F3978-1CCF-4F30-AB1E-F88EBD4E74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DF2C82E9-EBBE-EC07-AD35-774DFCA63BE8}"/>
              </a:ext>
            </a:extLst>
          </p:cNvPr>
          <p:cNvSpPr/>
          <p:nvPr/>
        </p:nvSpPr>
        <p:spPr>
          <a:xfrm>
            <a:off x="-74646" y="214953"/>
            <a:ext cx="12344401" cy="550344"/>
          </a:xfrm>
          <a:prstGeom prst="rect">
            <a:avLst/>
          </a:prstGeom>
          <a:gradFill flip="none" rotWithShape="1">
            <a:gsLst>
              <a:gs pos="54000">
                <a:srgbClr val="21317D"/>
              </a:gs>
              <a:gs pos="75000">
                <a:srgbClr val="21317D">
                  <a:tint val="44500"/>
                  <a:satMod val="160000"/>
                </a:srgbClr>
              </a:gs>
              <a:gs pos="100000">
                <a:srgbClr val="21317D">
                  <a:tint val="23500"/>
                  <a:satMod val="160000"/>
                </a:srgbClr>
              </a:gs>
            </a:gsLst>
            <a:lin ang="0" scaled="1"/>
            <a:tileRect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IN" sz="2400">
                <a:latin typeface="Aptos Black"/>
              </a:rPr>
              <a:t>An Example</a:t>
            </a:r>
            <a:endParaRPr lang="en-US"/>
          </a:p>
        </p:txBody>
      </p:sp>
      <p:pic>
        <p:nvPicPr>
          <p:cNvPr id="4" name="Picture 3" descr="A blue and white logo&#10;&#10;AI-generated content may be incorrect.">
            <a:extLst>
              <a:ext uri="{FF2B5EF4-FFF2-40B4-BE49-F238E27FC236}">
                <a16:creationId xmlns:a16="http://schemas.microsoft.com/office/drawing/2014/main" id="{FA510E1A-3BF4-1A02-FACD-0ACC5F9D821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17500" y1="38616" x2="17500" y2="38616"/>
                        <a14:foregroundMark x1="57000" y1="36612" x2="57000" y2="36612"/>
                        <a14:foregroundMark x1="76333" y1="36612" x2="76333" y2="36612"/>
                        <a14:foregroundMark x1="85500" y1="37705" x2="85500" y2="37705"/>
                        <a14:foregroundMark x1="82167" y1="38616" x2="82167" y2="38616"/>
                        <a14:foregroundMark x1="85917" y1="41348" x2="85917" y2="41348"/>
                        <a14:foregroundMark x1="80917" y1="42259" x2="80917" y2="42259"/>
                        <a14:foregroundMark x1="85917" y1="39526" x2="85917" y2="39526"/>
                        <a14:foregroundMark x1="82583" y1="39526" x2="82583" y2="39526"/>
                        <a14:foregroundMark x1="84667" y1="42259" x2="84667" y2="42259"/>
                        <a14:foregroundMark x1="86333" y1="38616" x2="86333" y2="38616"/>
                        <a14:foregroundMark x1="74583" y1="37705" x2="74583" y2="37705"/>
                        <a14:foregroundMark x1="75917" y1="33880" x2="75917" y2="33880"/>
                        <a14:foregroundMark x1="76333" y1="33880" x2="76333" y2="33880"/>
                        <a14:foregroundMark x1="63250" y1="28415" x2="63250" y2="28415"/>
                        <a14:foregroundMark x1="50667" y1="29326" x2="50667" y2="29326"/>
                        <a14:foregroundMark x1="33083" y1="31148" x2="33083" y2="3114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817" t="16517" r="8588" b="35772"/>
          <a:stretch/>
        </p:blipFill>
        <p:spPr>
          <a:xfrm>
            <a:off x="10436768" y="282240"/>
            <a:ext cx="1535147" cy="41577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1FD9CB3F-A984-780C-770D-1B635745D898}"/>
                  </a:ext>
                </a:extLst>
              </p14:cNvPr>
              <p14:cNvContentPartPr/>
              <p14:nvPr/>
            </p14:nvContentPartPr>
            <p14:xfrm>
              <a:off x="1662131" y="256860"/>
              <a:ext cx="3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1FD9CB3F-A984-780C-770D-1B635745D89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53131" y="202860"/>
                <a:ext cx="18000" cy="10800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Picture 2" descr="Lag-Llama: Open-Source Foundation Model for Time Series Forecasting">
            <a:extLst>
              <a:ext uri="{FF2B5EF4-FFF2-40B4-BE49-F238E27FC236}">
                <a16:creationId xmlns:a16="http://schemas.microsoft.com/office/drawing/2014/main" id="{E4AB587E-3529-8636-A8FA-4D3DDBD50D2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22111" t="10921" r="80" b="35236"/>
          <a:stretch>
            <a:fillRect/>
          </a:stretch>
        </p:blipFill>
        <p:spPr>
          <a:xfrm>
            <a:off x="1832030" y="2816976"/>
            <a:ext cx="2176625" cy="1214147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2AC99E1A-DEBD-6A36-C9C7-F82F1B6DB8FE}"/>
              </a:ext>
            </a:extLst>
          </p:cNvPr>
          <p:cNvSpPr/>
          <p:nvPr/>
        </p:nvSpPr>
        <p:spPr>
          <a:xfrm>
            <a:off x="4304918" y="3183723"/>
            <a:ext cx="2205987" cy="48218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rtl="0">
              <a:defRPr lang="en-GB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b="1"/>
              <a:t>Predicts</a:t>
            </a:r>
            <a:endParaRPr lang="en-US" b="1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350B833-0B73-9B6A-17CE-E27A9986B3F1}"/>
              </a:ext>
            </a:extLst>
          </p:cNvPr>
          <p:cNvSpPr txBox="1">
            <a:spLocks/>
          </p:cNvSpPr>
          <p:nvPr/>
        </p:nvSpPr>
        <p:spPr>
          <a:xfrm>
            <a:off x="6751706" y="2819886"/>
            <a:ext cx="4476986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defPPr rtl="0">
              <a:defRPr lang="en-GB"/>
            </a:defPPr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Amount: </a:t>
            </a:r>
            <a:r>
              <a:rPr lang="en-GB" sz="4100">
                <a:latin typeface="Roboto"/>
                <a:ea typeface="Roboto"/>
                <a:cs typeface="Roboto"/>
              </a:rPr>
              <a:t>₹130</a:t>
            </a:r>
            <a:r>
              <a:rPr lang="en-GB"/>
              <a:t> </a:t>
            </a:r>
          </a:p>
          <a:p>
            <a:r>
              <a:rPr lang="en-GB"/>
              <a:t>Frequency: 50</a:t>
            </a:r>
          </a:p>
        </p:txBody>
      </p:sp>
    </p:spTree>
    <p:extLst>
      <p:ext uri="{BB962C8B-B14F-4D97-AF65-F5344CB8AC3E}">
        <p14:creationId xmlns:p14="http://schemas.microsoft.com/office/powerpoint/2010/main" val="32136429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54ECB8-3EA6-DFCE-CFDE-02582595D4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D1CB0F58-9CD3-E3DD-ED2F-0D3E3FFC63C2}"/>
              </a:ext>
            </a:extLst>
          </p:cNvPr>
          <p:cNvSpPr/>
          <p:nvPr/>
        </p:nvSpPr>
        <p:spPr>
          <a:xfrm>
            <a:off x="-74646" y="214953"/>
            <a:ext cx="12344401" cy="550344"/>
          </a:xfrm>
          <a:prstGeom prst="rect">
            <a:avLst/>
          </a:prstGeom>
          <a:gradFill flip="none" rotWithShape="1">
            <a:gsLst>
              <a:gs pos="54000">
                <a:srgbClr val="21317D"/>
              </a:gs>
              <a:gs pos="75000">
                <a:srgbClr val="21317D">
                  <a:tint val="44500"/>
                  <a:satMod val="160000"/>
                </a:srgbClr>
              </a:gs>
              <a:gs pos="100000">
                <a:srgbClr val="21317D">
                  <a:tint val="23500"/>
                  <a:satMod val="160000"/>
                </a:srgbClr>
              </a:gs>
            </a:gsLst>
            <a:lin ang="0" scaled="1"/>
            <a:tileRect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IN" sz="2400">
                <a:latin typeface="Aptos Black"/>
              </a:rPr>
              <a:t>An Example</a:t>
            </a:r>
            <a:endParaRPr lang="en-US"/>
          </a:p>
        </p:txBody>
      </p:sp>
      <p:pic>
        <p:nvPicPr>
          <p:cNvPr id="4" name="Picture 3" descr="A blue and white logo&#10;&#10;AI-generated content may be incorrect.">
            <a:extLst>
              <a:ext uri="{FF2B5EF4-FFF2-40B4-BE49-F238E27FC236}">
                <a16:creationId xmlns:a16="http://schemas.microsoft.com/office/drawing/2014/main" id="{54BF181E-D843-A1EA-BE37-A6BC0CACA9C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17500" y1="38616" x2="17500" y2="38616"/>
                        <a14:foregroundMark x1="57000" y1="36612" x2="57000" y2="36612"/>
                        <a14:foregroundMark x1="76333" y1="36612" x2="76333" y2="36612"/>
                        <a14:foregroundMark x1="85500" y1="37705" x2="85500" y2="37705"/>
                        <a14:foregroundMark x1="82167" y1="38616" x2="82167" y2="38616"/>
                        <a14:foregroundMark x1="85917" y1="41348" x2="85917" y2="41348"/>
                        <a14:foregroundMark x1="80917" y1="42259" x2="80917" y2="42259"/>
                        <a14:foregroundMark x1="85917" y1="39526" x2="85917" y2="39526"/>
                        <a14:foregroundMark x1="82583" y1="39526" x2="82583" y2="39526"/>
                        <a14:foregroundMark x1="84667" y1="42259" x2="84667" y2="42259"/>
                        <a14:foregroundMark x1="86333" y1="38616" x2="86333" y2="38616"/>
                        <a14:foregroundMark x1="74583" y1="37705" x2="74583" y2="37705"/>
                        <a14:foregroundMark x1="75917" y1="33880" x2="75917" y2="33880"/>
                        <a14:foregroundMark x1="76333" y1="33880" x2="76333" y2="33880"/>
                        <a14:foregroundMark x1="63250" y1="28415" x2="63250" y2="28415"/>
                        <a14:foregroundMark x1="50667" y1="29326" x2="50667" y2="29326"/>
                        <a14:foregroundMark x1="33083" y1="31148" x2="33083" y2="3114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817" t="16517" r="8588" b="35772"/>
          <a:stretch/>
        </p:blipFill>
        <p:spPr>
          <a:xfrm>
            <a:off x="10436768" y="282240"/>
            <a:ext cx="1535147" cy="41577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5B6531F5-C5A5-8870-36B4-529D3D207A24}"/>
                  </a:ext>
                </a:extLst>
              </p14:cNvPr>
              <p14:cNvContentPartPr/>
              <p14:nvPr/>
            </p14:nvContentPartPr>
            <p14:xfrm>
              <a:off x="1662131" y="256860"/>
              <a:ext cx="3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5B6531F5-C5A5-8870-36B4-529D3D207A2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53131" y="202860"/>
                <a:ext cx="18000" cy="1080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E0047FED-BDAE-B641-6870-CB80579F7F23}"/>
              </a:ext>
            </a:extLst>
          </p:cNvPr>
          <p:cNvSpPr txBox="1">
            <a:spLocks/>
          </p:cNvSpPr>
          <p:nvPr/>
        </p:nvSpPr>
        <p:spPr>
          <a:xfrm>
            <a:off x="307902" y="1132911"/>
            <a:ext cx="7458759" cy="50557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 rtl="0">
              <a:defRPr lang="en-GB"/>
            </a:defPPr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>
                <a:ea typeface="+mn-lt"/>
                <a:cs typeface="+mn-lt"/>
              </a:rPr>
              <a:t>if </a:t>
            </a:r>
            <a:r>
              <a:rPr lang="en-GB" sz="2400" b="1" err="1">
                <a:ea typeface="+mn-lt"/>
                <a:cs typeface="+mn-lt"/>
              </a:rPr>
              <a:t>txn.count</a:t>
            </a:r>
            <a:r>
              <a:rPr lang="en-GB" sz="2400" b="1">
                <a:ea typeface="+mn-lt"/>
                <a:cs typeface="+mn-lt"/>
              </a:rPr>
              <a:t> &gt;= 10</a:t>
            </a:r>
            <a:r>
              <a:rPr lang="en-GB" sz="2400">
                <a:ea typeface="+mn-lt"/>
                <a:cs typeface="+mn-lt"/>
              </a:rPr>
              <a:t>:</a:t>
            </a:r>
          </a:p>
          <a:p>
            <a:r>
              <a:rPr lang="en-GB" sz="2400">
                <a:ea typeface="+mn-lt"/>
                <a:cs typeface="+mn-lt"/>
              </a:rPr>
              <a:t>   </a:t>
            </a:r>
            <a:r>
              <a:rPr lang="en-GB" sz="2400" b="1">
                <a:ea typeface="+mn-lt"/>
                <a:cs typeface="+mn-lt"/>
              </a:rPr>
              <a:t> </a:t>
            </a:r>
            <a:r>
              <a:rPr lang="en-GB" sz="2400" b="1" u="sng" err="1">
                <a:ea typeface="+mn-lt"/>
                <a:cs typeface="+mn-lt"/>
              </a:rPr>
              <a:t>txn_token</a:t>
            </a:r>
            <a:r>
              <a:rPr lang="en-GB" sz="2400" b="1" u="sng">
                <a:ea typeface="+mn-lt"/>
                <a:cs typeface="+mn-lt"/>
              </a:rPr>
              <a:t> = </a:t>
            </a:r>
            <a:r>
              <a:rPr lang="en-GB" sz="2400" b="1" u="sng" err="1">
                <a:ea typeface="+mn-lt"/>
                <a:cs typeface="+mn-lt"/>
              </a:rPr>
              <a:t>txn.amount</a:t>
            </a:r>
            <a:endParaRPr lang="en-GB" sz="2400">
              <a:ea typeface="+mn-lt"/>
              <a:cs typeface="+mn-lt"/>
            </a:endParaRPr>
          </a:p>
          <a:p>
            <a:r>
              <a:rPr lang="en-GB" sz="2400">
                <a:solidFill>
                  <a:schemeClr val="tx1">
                    <a:lumMod val="49000"/>
                    <a:lumOff val="51000"/>
                  </a:schemeClr>
                </a:solidFill>
                <a:ea typeface="+mn-lt"/>
                <a:cs typeface="+mn-lt"/>
              </a:rPr>
              <a:t>else if </a:t>
            </a:r>
            <a:r>
              <a:rPr lang="en-GB" sz="2400" b="1" err="1">
                <a:solidFill>
                  <a:schemeClr val="tx1">
                    <a:lumMod val="49000"/>
                    <a:lumOff val="51000"/>
                  </a:schemeClr>
                </a:solidFill>
                <a:ea typeface="+mn-lt"/>
                <a:cs typeface="+mn-lt"/>
              </a:rPr>
              <a:t>txn.amount</a:t>
            </a:r>
            <a:r>
              <a:rPr lang="en-GB" sz="2400" b="1">
                <a:solidFill>
                  <a:schemeClr val="tx1">
                    <a:lumMod val="49000"/>
                    <a:lumOff val="51000"/>
                  </a:schemeClr>
                </a:solidFill>
                <a:ea typeface="+mn-lt"/>
                <a:cs typeface="+mn-lt"/>
              </a:rPr>
              <a:t> &lt;= 100</a:t>
            </a:r>
            <a:r>
              <a:rPr lang="en-GB" sz="2400">
                <a:solidFill>
                  <a:schemeClr val="tx1">
                    <a:lumMod val="49000"/>
                    <a:lumOff val="51000"/>
                  </a:schemeClr>
                </a:solidFill>
                <a:ea typeface="+mn-lt"/>
                <a:cs typeface="+mn-lt"/>
              </a:rPr>
              <a:t>:</a:t>
            </a:r>
          </a:p>
          <a:p>
            <a:r>
              <a:rPr lang="en-GB" sz="2400">
                <a:solidFill>
                  <a:schemeClr val="tx1">
                    <a:lumMod val="49000"/>
                    <a:lumOff val="51000"/>
                  </a:schemeClr>
                </a:solidFill>
                <a:ea typeface="+mn-lt"/>
                <a:cs typeface="+mn-lt"/>
              </a:rPr>
              <a:t>   </a:t>
            </a:r>
            <a:r>
              <a:rPr lang="en-GB" sz="2400" b="1">
                <a:solidFill>
                  <a:schemeClr val="tx1">
                    <a:lumMod val="49000"/>
                    <a:lumOff val="51000"/>
                  </a:schemeClr>
                </a:solidFill>
                <a:ea typeface="+mn-lt"/>
                <a:cs typeface="+mn-lt"/>
              </a:rPr>
              <a:t> </a:t>
            </a:r>
            <a:r>
              <a:rPr lang="en-GB" sz="2400" b="1" u="sng" err="1">
                <a:solidFill>
                  <a:schemeClr val="tx1">
                    <a:lumMod val="49000"/>
                    <a:lumOff val="51000"/>
                  </a:schemeClr>
                </a:solidFill>
                <a:ea typeface="+mn-lt"/>
                <a:cs typeface="+mn-lt"/>
              </a:rPr>
              <a:t>txn_token</a:t>
            </a:r>
            <a:r>
              <a:rPr lang="en-GB" sz="2400" b="1" u="sng">
                <a:solidFill>
                  <a:schemeClr val="tx1">
                    <a:lumMod val="49000"/>
                    <a:lumOff val="51000"/>
                  </a:schemeClr>
                </a:solidFill>
                <a:ea typeface="+mn-lt"/>
                <a:cs typeface="+mn-lt"/>
              </a:rPr>
              <a:t> = </a:t>
            </a:r>
            <a:r>
              <a:rPr lang="en-GB" sz="2400" b="1" u="sng" err="1">
                <a:solidFill>
                  <a:schemeClr val="tx1">
                    <a:lumMod val="49000"/>
                    <a:lumOff val="51000"/>
                  </a:schemeClr>
                </a:solidFill>
                <a:ea typeface="+mn-lt"/>
                <a:cs typeface="+mn-lt"/>
              </a:rPr>
              <a:t>txn.amount</a:t>
            </a:r>
            <a:endParaRPr lang="en-GB" sz="2400">
              <a:solidFill>
                <a:schemeClr val="tx1">
                  <a:lumMod val="49000"/>
                  <a:lumOff val="51000"/>
                </a:schemeClr>
              </a:solidFill>
              <a:ea typeface="+mn-lt"/>
              <a:cs typeface="+mn-lt"/>
            </a:endParaRPr>
          </a:p>
          <a:p>
            <a:r>
              <a:rPr lang="en-GB" sz="2400">
                <a:solidFill>
                  <a:schemeClr val="tx1">
                    <a:lumMod val="49000"/>
                    <a:lumOff val="51000"/>
                  </a:schemeClr>
                </a:solidFill>
                <a:ea typeface="+mn-lt"/>
                <a:cs typeface="+mn-lt"/>
              </a:rPr>
              <a:t>else if </a:t>
            </a:r>
            <a:r>
              <a:rPr lang="en-GB" sz="2400" b="1" err="1">
                <a:solidFill>
                  <a:schemeClr val="tx1">
                    <a:lumMod val="49000"/>
                    <a:lumOff val="51000"/>
                  </a:schemeClr>
                </a:solidFill>
                <a:ea typeface="+mn-lt"/>
                <a:cs typeface="+mn-lt"/>
              </a:rPr>
              <a:t>txn.amount</a:t>
            </a:r>
            <a:r>
              <a:rPr lang="en-GB" sz="2400" b="1">
                <a:solidFill>
                  <a:schemeClr val="tx1">
                    <a:lumMod val="49000"/>
                    <a:lumOff val="51000"/>
                  </a:schemeClr>
                </a:solidFill>
                <a:ea typeface="+mn-lt"/>
                <a:cs typeface="+mn-lt"/>
              </a:rPr>
              <a:t> &lt;= 500 </a:t>
            </a:r>
            <a:r>
              <a:rPr lang="en-GB" sz="2400">
                <a:solidFill>
                  <a:schemeClr val="tx1">
                    <a:lumMod val="49000"/>
                    <a:lumOff val="51000"/>
                  </a:schemeClr>
                </a:solidFill>
                <a:ea typeface="+mn-lt"/>
                <a:cs typeface="+mn-lt"/>
              </a:rPr>
              <a:t>&amp;&amp;</a:t>
            </a:r>
            <a:r>
              <a:rPr lang="en-GB" sz="2400" b="1">
                <a:solidFill>
                  <a:schemeClr val="tx1">
                    <a:lumMod val="49000"/>
                    <a:lumOff val="51000"/>
                  </a:schemeClr>
                </a:solidFill>
                <a:ea typeface="+mn-lt"/>
                <a:cs typeface="+mn-lt"/>
              </a:rPr>
              <a:t> </a:t>
            </a:r>
            <a:r>
              <a:rPr lang="en-GB" sz="2400" b="1" err="1">
                <a:solidFill>
                  <a:schemeClr val="tx1">
                    <a:lumMod val="49000"/>
                    <a:lumOff val="51000"/>
                  </a:schemeClr>
                </a:solidFill>
                <a:ea typeface="+mn-lt"/>
                <a:cs typeface="+mn-lt"/>
              </a:rPr>
              <a:t>txn.amount</a:t>
            </a:r>
            <a:r>
              <a:rPr lang="en-GB" sz="2400" b="1">
                <a:solidFill>
                  <a:schemeClr val="tx1">
                    <a:lumMod val="49000"/>
                    <a:lumOff val="51000"/>
                  </a:schemeClr>
                </a:solidFill>
                <a:ea typeface="+mn-lt"/>
                <a:cs typeface="+mn-lt"/>
              </a:rPr>
              <a:t> &gt; 100</a:t>
            </a:r>
            <a:r>
              <a:rPr lang="en-GB" sz="2400">
                <a:solidFill>
                  <a:schemeClr val="tx1">
                    <a:lumMod val="49000"/>
                    <a:lumOff val="51000"/>
                  </a:schemeClr>
                </a:solidFill>
                <a:ea typeface="+mn-lt"/>
                <a:cs typeface="+mn-lt"/>
              </a:rPr>
              <a:t>:</a:t>
            </a:r>
          </a:p>
          <a:p>
            <a:r>
              <a:rPr lang="en-GB" sz="2400">
                <a:solidFill>
                  <a:schemeClr val="tx1">
                    <a:lumMod val="49000"/>
                    <a:lumOff val="51000"/>
                  </a:schemeClr>
                </a:solidFill>
                <a:ea typeface="+mn-lt"/>
                <a:cs typeface="+mn-lt"/>
              </a:rPr>
              <a:t>    </a:t>
            </a:r>
            <a:r>
              <a:rPr lang="en-GB" sz="2400" b="1" u="sng" err="1">
                <a:solidFill>
                  <a:schemeClr val="tx1">
                    <a:lumMod val="49000"/>
                    <a:lumOff val="51000"/>
                  </a:schemeClr>
                </a:solidFill>
                <a:ea typeface="+mn-lt"/>
                <a:cs typeface="+mn-lt"/>
              </a:rPr>
              <a:t>txn_token</a:t>
            </a:r>
            <a:r>
              <a:rPr lang="en-GB" sz="2400" b="1" u="sng">
                <a:solidFill>
                  <a:schemeClr val="tx1">
                    <a:lumMod val="49000"/>
                    <a:lumOff val="51000"/>
                  </a:schemeClr>
                </a:solidFill>
                <a:ea typeface="+mn-lt"/>
                <a:cs typeface="+mn-lt"/>
              </a:rPr>
              <a:t> = 500</a:t>
            </a:r>
          </a:p>
          <a:p>
            <a:r>
              <a:rPr lang="en-GB" sz="2400">
                <a:solidFill>
                  <a:schemeClr val="tx1">
                    <a:lumMod val="49000"/>
                    <a:lumOff val="51000"/>
                  </a:schemeClr>
                </a:solidFill>
                <a:ea typeface="+mn-lt"/>
                <a:cs typeface="+mn-lt"/>
              </a:rPr>
              <a:t>else if</a:t>
            </a:r>
            <a:r>
              <a:rPr lang="en-GB" sz="2400" b="1">
                <a:solidFill>
                  <a:schemeClr val="tx1">
                    <a:lumMod val="49000"/>
                    <a:lumOff val="51000"/>
                  </a:schemeClr>
                </a:solidFill>
                <a:ea typeface="+mn-lt"/>
                <a:cs typeface="+mn-lt"/>
              </a:rPr>
              <a:t> </a:t>
            </a:r>
            <a:r>
              <a:rPr lang="en-GB" sz="2400" b="1" err="1">
                <a:solidFill>
                  <a:schemeClr val="tx1">
                    <a:lumMod val="49000"/>
                    <a:lumOff val="51000"/>
                  </a:schemeClr>
                </a:solidFill>
                <a:ea typeface="+mn-lt"/>
                <a:cs typeface="+mn-lt"/>
              </a:rPr>
              <a:t>txn.amount</a:t>
            </a:r>
            <a:r>
              <a:rPr lang="en-GB" sz="2400" b="1">
                <a:solidFill>
                  <a:schemeClr val="tx1">
                    <a:lumMod val="49000"/>
                    <a:lumOff val="51000"/>
                  </a:schemeClr>
                </a:solidFill>
                <a:ea typeface="+mn-lt"/>
                <a:cs typeface="+mn-lt"/>
              </a:rPr>
              <a:t> &lt;= 1000</a:t>
            </a:r>
            <a:r>
              <a:rPr lang="en-GB" sz="2400">
                <a:solidFill>
                  <a:schemeClr val="tx1">
                    <a:lumMod val="49000"/>
                    <a:lumOff val="51000"/>
                  </a:schemeClr>
                </a:solidFill>
                <a:ea typeface="+mn-lt"/>
                <a:cs typeface="+mn-lt"/>
              </a:rPr>
              <a:t> &amp;&amp; </a:t>
            </a:r>
            <a:r>
              <a:rPr lang="en-GB" sz="2400" b="1" err="1">
                <a:solidFill>
                  <a:schemeClr val="tx1">
                    <a:lumMod val="49000"/>
                    <a:lumOff val="51000"/>
                  </a:schemeClr>
                </a:solidFill>
                <a:ea typeface="+mn-lt"/>
                <a:cs typeface="+mn-lt"/>
              </a:rPr>
              <a:t>txn.amount</a:t>
            </a:r>
            <a:r>
              <a:rPr lang="en-GB" sz="2400" b="1">
                <a:solidFill>
                  <a:schemeClr val="tx1">
                    <a:lumMod val="49000"/>
                    <a:lumOff val="51000"/>
                  </a:schemeClr>
                </a:solidFill>
                <a:ea typeface="+mn-lt"/>
                <a:cs typeface="+mn-lt"/>
              </a:rPr>
              <a:t> &gt; 500</a:t>
            </a:r>
            <a:r>
              <a:rPr lang="en-GB" sz="2400">
                <a:solidFill>
                  <a:schemeClr val="tx1">
                    <a:lumMod val="49000"/>
                    <a:lumOff val="51000"/>
                  </a:schemeClr>
                </a:solidFill>
                <a:ea typeface="+mn-lt"/>
                <a:cs typeface="+mn-lt"/>
              </a:rPr>
              <a:t>:</a:t>
            </a:r>
          </a:p>
          <a:p>
            <a:r>
              <a:rPr lang="en-GB" sz="2400">
                <a:solidFill>
                  <a:schemeClr val="tx1">
                    <a:lumMod val="49000"/>
                    <a:lumOff val="51000"/>
                  </a:schemeClr>
                </a:solidFill>
                <a:ea typeface="+mn-lt"/>
                <a:cs typeface="+mn-lt"/>
              </a:rPr>
              <a:t>    </a:t>
            </a:r>
            <a:r>
              <a:rPr lang="en-GB" sz="2400" b="1" u="sng" err="1">
                <a:solidFill>
                  <a:schemeClr val="tx1">
                    <a:lumMod val="49000"/>
                    <a:lumOff val="51000"/>
                  </a:schemeClr>
                </a:solidFill>
                <a:ea typeface="+mn-lt"/>
                <a:cs typeface="+mn-lt"/>
              </a:rPr>
              <a:t>txn_token</a:t>
            </a:r>
            <a:r>
              <a:rPr lang="en-GB" sz="2400" b="1" u="sng">
                <a:solidFill>
                  <a:schemeClr val="tx1">
                    <a:lumMod val="49000"/>
                    <a:lumOff val="51000"/>
                  </a:schemeClr>
                </a:solidFill>
                <a:ea typeface="+mn-lt"/>
                <a:cs typeface="+mn-lt"/>
              </a:rPr>
              <a:t> = 1000</a:t>
            </a:r>
          </a:p>
          <a:p>
            <a:r>
              <a:rPr lang="en-GB" sz="2400">
                <a:solidFill>
                  <a:schemeClr val="tx1">
                    <a:lumMod val="49000"/>
                    <a:lumOff val="51000"/>
                  </a:schemeClr>
                </a:solidFill>
                <a:ea typeface="+mn-lt"/>
                <a:cs typeface="+mn-lt"/>
              </a:rPr>
              <a:t>else if </a:t>
            </a:r>
            <a:r>
              <a:rPr lang="en-GB" sz="2400" b="1" err="1">
                <a:solidFill>
                  <a:schemeClr val="tx1">
                    <a:lumMod val="49000"/>
                    <a:lumOff val="51000"/>
                  </a:schemeClr>
                </a:solidFill>
                <a:ea typeface="+mn-lt"/>
                <a:cs typeface="+mn-lt"/>
              </a:rPr>
              <a:t>txn.amount</a:t>
            </a:r>
            <a:r>
              <a:rPr lang="en-GB" sz="2400" b="1">
                <a:solidFill>
                  <a:schemeClr val="tx1">
                    <a:lumMod val="49000"/>
                    <a:lumOff val="51000"/>
                  </a:schemeClr>
                </a:solidFill>
                <a:ea typeface="+mn-lt"/>
                <a:cs typeface="+mn-lt"/>
              </a:rPr>
              <a:t> &gt; 1000</a:t>
            </a:r>
            <a:r>
              <a:rPr lang="en-GB" sz="2400">
                <a:solidFill>
                  <a:schemeClr val="tx1">
                    <a:lumMod val="49000"/>
                    <a:lumOff val="51000"/>
                  </a:schemeClr>
                </a:solidFill>
                <a:ea typeface="+mn-lt"/>
                <a:cs typeface="+mn-lt"/>
              </a:rPr>
              <a:t> &amp;&amp; </a:t>
            </a:r>
            <a:r>
              <a:rPr lang="en-GB" sz="2400" b="1" err="1">
                <a:solidFill>
                  <a:schemeClr val="tx1">
                    <a:lumMod val="49000"/>
                    <a:lumOff val="51000"/>
                  </a:schemeClr>
                </a:solidFill>
                <a:ea typeface="+mn-lt"/>
                <a:cs typeface="+mn-lt"/>
              </a:rPr>
              <a:t>txn.amount</a:t>
            </a:r>
            <a:r>
              <a:rPr lang="en-GB" sz="2400" b="1">
                <a:solidFill>
                  <a:schemeClr val="tx1">
                    <a:lumMod val="49000"/>
                    <a:lumOff val="51000"/>
                  </a:schemeClr>
                </a:solidFill>
                <a:ea typeface="+mn-lt"/>
                <a:cs typeface="+mn-lt"/>
              </a:rPr>
              <a:t> &lt; 5000</a:t>
            </a:r>
            <a:r>
              <a:rPr lang="en-GB" sz="2400">
                <a:solidFill>
                  <a:schemeClr val="tx1">
                    <a:lumMod val="49000"/>
                    <a:lumOff val="51000"/>
                  </a:schemeClr>
                </a:solidFill>
                <a:ea typeface="+mn-lt"/>
                <a:cs typeface="+mn-lt"/>
              </a:rPr>
              <a:t>:</a:t>
            </a:r>
          </a:p>
          <a:p>
            <a:r>
              <a:rPr lang="en-GB" sz="2400">
                <a:solidFill>
                  <a:schemeClr val="tx1">
                    <a:lumMod val="49000"/>
                    <a:lumOff val="51000"/>
                  </a:schemeClr>
                </a:solidFill>
                <a:ea typeface="+mn-lt"/>
                <a:cs typeface="+mn-lt"/>
              </a:rPr>
              <a:t>    </a:t>
            </a:r>
            <a:r>
              <a:rPr lang="en-GB" sz="2400" b="1" u="sng" err="1">
                <a:solidFill>
                  <a:schemeClr val="tx1">
                    <a:lumMod val="49000"/>
                    <a:lumOff val="51000"/>
                  </a:schemeClr>
                </a:solidFill>
                <a:ea typeface="+mn-lt"/>
                <a:cs typeface="+mn-lt"/>
              </a:rPr>
              <a:t>txn_token</a:t>
            </a:r>
            <a:r>
              <a:rPr lang="en-GB" sz="2400" b="1" u="sng">
                <a:solidFill>
                  <a:schemeClr val="tx1">
                    <a:lumMod val="49000"/>
                    <a:lumOff val="51000"/>
                  </a:schemeClr>
                </a:solidFill>
                <a:ea typeface="+mn-lt"/>
                <a:cs typeface="+mn-lt"/>
              </a:rPr>
              <a:t> = (</a:t>
            </a:r>
            <a:r>
              <a:rPr lang="en-GB" sz="2400" b="1" u="sng" err="1">
                <a:solidFill>
                  <a:schemeClr val="tx1">
                    <a:lumMod val="49000"/>
                    <a:lumOff val="51000"/>
                  </a:schemeClr>
                </a:solidFill>
                <a:ea typeface="+mn-lt"/>
                <a:cs typeface="+mn-lt"/>
              </a:rPr>
              <a:t>txn.amount</a:t>
            </a:r>
            <a:r>
              <a:rPr lang="en-GB" sz="2400" b="1" u="sng">
                <a:solidFill>
                  <a:schemeClr val="tx1">
                    <a:lumMod val="49000"/>
                    <a:lumOff val="51000"/>
                  </a:schemeClr>
                </a:solidFill>
                <a:ea typeface="+mn-lt"/>
                <a:cs typeface="+mn-lt"/>
              </a:rPr>
              <a:t> / 1000 + 1) * 1000</a:t>
            </a:r>
          </a:p>
          <a:p>
            <a:r>
              <a:rPr lang="en-GB" sz="2400">
                <a:solidFill>
                  <a:schemeClr val="tx1">
                    <a:lumMod val="49000"/>
                    <a:lumOff val="51000"/>
                  </a:schemeClr>
                </a:solidFill>
                <a:ea typeface="+mn-lt"/>
                <a:cs typeface="+mn-lt"/>
              </a:rPr>
              <a:t>else if </a:t>
            </a:r>
            <a:r>
              <a:rPr lang="en-GB" sz="2400" b="1" err="1">
                <a:solidFill>
                  <a:schemeClr val="tx1">
                    <a:lumMod val="49000"/>
                    <a:lumOff val="51000"/>
                  </a:schemeClr>
                </a:solidFill>
                <a:ea typeface="+mn-lt"/>
                <a:cs typeface="+mn-lt"/>
              </a:rPr>
              <a:t>txn.amount</a:t>
            </a:r>
            <a:r>
              <a:rPr lang="en-GB" sz="2400" b="1">
                <a:solidFill>
                  <a:schemeClr val="tx1">
                    <a:lumMod val="49000"/>
                    <a:lumOff val="51000"/>
                  </a:schemeClr>
                </a:solidFill>
                <a:ea typeface="+mn-lt"/>
                <a:cs typeface="+mn-lt"/>
              </a:rPr>
              <a:t> &gt; 5000</a:t>
            </a:r>
            <a:r>
              <a:rPr lang="en-GB" sz="2400">
                <a:solidFill>
                  <a:schemeClr val="tx1">
                    <a:lumMod val="49000"/>
                    <a:lumOff val="51000"/>
                  </a:schemeClr>
                </a:solidFill>
                <a:ea typeface="+mn-lt"/>
                <a:cs typeface="+mn-lt"/>
              </a:rPr>
              <a:t>:</a:t>
            </a:r>
          </a:p>
          <a:p>
            <a:r>
              <a:rPr lang="en-GB" sz="2400">
                <a:solidFill>
                  <a:schemeClr val="tx1">
                    <a:lumMod val="49000"/>
                    <a:lumOff val="51000"/>
                  </a:schemeClr>
                </a:solidFill>
              </a:rPr>
              <a:t>    </a:t>
            </a:r>
            <a:r>
              <a:rPr lang="en-GB" sz="2400" b="1" u="sng" err="1">
                <a:solidFill>
                  <a:schemeClr val="tx1">
                    <a:lumMod val="49000"/>
                    <a:lumOff val="51000"/>
                  </a:schemeClr>
                </a:solidFill>
              </a:rPr>
              <a:t>txn_token</a:t>
            </a:r>
            <a:r>
              <a:rPr lang="en-GB" sz="2400" b="1" u="sng">
                <a:solidFill>
                  <a:schemeClr val="tx1">
                    <a:lumMod val="49000"/>
                    <a:lumOff val="51000"/>
                  </a:schemeClr>
                </a:solidFill>
              </a:rPr>
              <a:t> = 10000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A075586-6C25-7FE1-3E00-F10EC6F4380D}"/>
              </a:ext>
            </a:extLst>
          </p:cNvPr>
          <p:cNvSpPr txBox="1">
            <a:spLocks/>
          </p:cNvSpPr>
          <p:nvPr/>
        </p:nvSpPr>
        <p:spPr>
          <a:xfrm>
            <a:off x="7762268" y="1381860"/>
            <a:ext cx="4128953" cy="350107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defPPr rtl="0">
              <a:defRPr lang="en-GB"/>
            </a:defPPr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4400" b="0"/>
              <a:t>So, we make</a:t>
            </a:r>
          </a:p>
          <a:p>
            <a:r>
              <a:rPr lang="en-US" sz="4400" b="0"/>
              <a:t>Tokens with</a:t>
            </a:r>
          </a:p>
          <a:p>
            <a:r>
              <a:rPr lang="en-GB" sz="4400"/>
              <a:t>Amount: </a:t>
            </a:r>
            <a:endParaRPr lang="en-US" sz="4400" b="0">
              <a:latin typeface="Tenorite"/>
              <a:ea typeface="Roboto"/>
              <a:cs typeface="Roboto"/>
            </a:endParaRPr>
          </a:p>
          <a:p>
            <a:r>
              <a:rPr lang="en-GB" sz="4400">
                <a:latin typeface="Roboto"/>
                <a:ea typeface="Roboto"/>
                <a:cs typeface="Roboto"/>
              </a:rPr>
              <a:t>₹130</a:t>
            </a:r>
            <a:r>
              <a:rPr lang="en-GB" sz="4400"/>
              <a:t> </a:t>
            </a:r>
            <a:endParaRPr lang="en-US" sz="4400" b="0"/>
          </a:p>
          <a:p>
            <a:r>
              <a:rPr lang="en-GB" sz="4400"/>
              <a:t>Frequency: 50</a:t>
            </a:r>
            <a:endParaRPr lang="en-US" sz="4400"/>
          </a:p>
        </p:txBody>
      </p:sp>
    </p:spTree>
    <p:extLst>
      <p:ext uri="{BB962C8B-B14F-4D97-AF65-F5344CB8AC3E}">
        <p14:creationId xmlns:p14="http://schemas.microsoft.com/office/powerpoint/2010/main" val="7329476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C7A2E9-1A59-C141-6783-FF9ECC2762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C9542292-466C-173B-AE4A-C2F9D0AFFB75}"/>
              </a:ext>
            </a:extLst>
          </p:cNvPr>
          <p:cNvSpPr/>
          <p:nvPr/>
        </p:nvSpPr>
        <p:spPr>
          <a:xfrm>
            <a:off x="-74646" y="214953"/>
            <a:ext cx="12344401" cy="550344"/>
          </a:xfrm>
          <a:prstGeom prst="rect">
            <a:avLst/>
          </a:prstGeom>
          <a:gradFill flip="none" rotWithShape="1">
            <a:gsLst>
              <a:gs pos="54000">
                <a:srgbClr val="21317D"/>
              </a:gs>
              <a:gs pos="75000">
                <a:srgbClr val="21317D">
                  <a:tint val="44500"/>
                  <a:satMod val="160000"/>
                </a:srgbClr>
              </a:gs>
              <a:gs pos="100000">
                <a:srgbClr val="21317D">
                  <a:tint val="23500"/>
                  <a:satMod val="160000"/>
                </a:srgbClr>
              </a:gs>
            </a:gsLst>
            <a:lin ang="0" scaled="1"/>
            <a:tileRect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IN" sz="2400">
                <a:latin typeface="Aptos Black"/>
              </a:rPr>
              <a:t>Another Example</a:t>
            </a:r>
            <a:endParaRPr lang="en-US"/>
          </a:p>
        </p:txBody>
      </p:sp>
      <p:pic>
        <p:nvPicPr>
          <p:cNvPr id="4" name="Picture 3" descr="A blue and white logo&#10;&#10;AI-generated content may be incorrect.">
            <a:extLst>
              <a:ext uri="{FF2B5EF4-FFF2-40B4-BE49-F238E27FC236}">
                <a16:creationId xmlns:a16="http://schemas.microsoft.com/office/drawing/2014/main" id="{E895A138-DE09-ADC9-06F9-2125BBB7FA5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17500" y1="38616" x2="17500" y2="38616"/>
                        <a14:foregroundMark x1="57000" y1="36612" x2="57000" y2="36612"/>
                        <a14:foregroundMark x1="76333" y1="36612" x2="76333" y2="36612"/>
                        <a14:foregroundMark x1="85500" y1="37705" x2="85500" y2="37705"/>
                        <a14:foregroundMark x1="82167" y1="38616" x2="82167" y2="38616"/>
                        <a14:foregroundMark x1="85917" y1="41348" x2="85917" y2="41348"/>
                        <a14:foregroundMark x1="80917" y1="42259" x2="80917" y2="42259"/>
                        <a14:foregroundMark x1="85917" y1="39526" x2="85917" y2="39526"/>
                        <a14:foregroundMark x1="82583" y1="39526" x2="82583" y2="39526"/>
                        <a14:foregroundMark x1="84667" y1="42259" x2="84667" y2="42259"/>
                        <a14:foregroundMark x1="86333" y1="38616" x2="86333" y2="38616"/>
                        <a14:foregroundMark x1="74583" y1="37705" x2="74583" y2="37705"/>
                        <a14:foregroundMark x1="75917" y1="33880" x2="75917" y2="33880"/>
                        <a14:foregroundMark x1="76333" y1="33880" x2="76333" y2="33880"/>
                        <a14:foregroundMark x1="63250" y1="28415" x2="63250" y2="28415"/>
                        <a14:foregroundMark x1="50667" y1="29326" x2="50667" y2="29326"/>
                        <a14:foregroundMark x1="33083" y1="31148" x2="33083" y2="3114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817" t="16517" r="8588" b="35772"/>
          <a:stretch/>
        </p:blipFill>
        <p:spPr>
          <a:xfrm>
            <a:off x="10436768" y="282240"/>
            <a:ext cx="1535147" cy="41577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53345583-32FC-8A94-FA7E-3E2AB7FC772C}"/>
                  </a:ext>
                </a:extLst>
              </p14:cNvPr>
              <p14:cNvContentPartPr/>
              <p14:nvPr/>
            </p14:nvContentPartPr>
            <p14:xfrm>
              <a:off x="1662131" y="256860"/>
              <a:ext cx="3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53345583-32FC-8A94-FA7E-3E2AB7FC772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53131" y="202860"/>
                <a:ext cx="18000" cy="10800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Picture 2" descr="Lag-Llama: Open-Source Foundation Model for Time Series Forecasting">
            <a:extLst>
              <a:ext uri="{FF2B5EF4-FFF2-40B4-BE49-F238E27FC236}">
                <a16:creationId xmlns:a16="http://schemas.microsoft.com/office/drawing/2014/main" id="{9A8AF7B0-ADDF-57DD-3E20-93613E44FBD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22111" t="10921" r="80" b="35236"/>
          <a:stretch>
            <a:fillRect/>
          </a:stretch>
        </p:blipFill>
        <p:spPr>
          <a:xfrm>
            <a:off x="1832030" y="2816976"/>
            <a:ext cx="2176625" cy="1214147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CF02B862-E26F-7FBE-20C3-3DDE504783E4}"/>
              </a:ext>
            </a:extLst>
          </p:cNvPr>
          <p:cNvSpPr/>
          <p:nvPr/>
        </p:nvSpPr>
        <p:spPr>
          <a:xfrm>
            <a:off x="4304918" y="3183723"/>
            <a:ext cx="2205987" cy="48218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rtl="0">
              <a:defRPr lang="en-GB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b="1"/>
              <a:t>Predicts</a:t>
            </a:r>
            <a:endParaRPr lang="en-US" b="1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8087965-EF58-0773-41D3-2FE3A92A03DA}"/>
              </a:ext>
            </a:extLst>
          </p:cNvPr>
          <p:cNvSpPr txBox="1">
            <a:spLocks/>
          </p:cNvSpPr>
          <p:nvPr/>
        </p:nvSpPr>
        <p:spPr>
          <a:xfrm>
            <a:off x="6751706" y="2819886"/>
            <a:ext cx="4334746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defPPr rtl="0">
              <a:defRPr lang="en-GB"/>
            </a:defPPr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Amount: </a:t>
            </a:r>
            <a:r>
              <a:rPr lang="en-GB" sz="4100">
                <a:latin typeface="Roboto"/>
                <a:ea typeface="Roboto"/>
                <a:cs typeface="Roboto"/>
              </a:rPr>
              <a:t>₹25</a:t>
            </a:r>
            <a:r>
              <a:rPr lang="en-GB"/>
              <a:t> </a:t>
            </a:r>
          </a:p>
          <a:p>
            <a:r>
              <a:rPr lang="en-GB"/>
              <a:t>Frequency: 7</a:t>
            </a:r>
          </a:p>
        </p:txBody>
      </p:sp>
    </p:spTree>
    <p:extLst>
      <p:ext uri="{BB962C8B-B14F-4D97-AF65-F5344CB8AC3E}">
        <p14:creationId xmlns:p14="http://schemas.microsoft.com/office/powerpoint/2010/main" val="8097705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1052FC4A-2DC9-E758-CBC0-4EEC7E8415EA}"/>
              </a:ext>
            </a:extLst>
          </p:cNvPr>
          <p:cNvSpPr/>
          <p:nvPr/>
        </p:nvSpPr>
        <p:spPr>
          <a:xfrm>
            <a:off x="-74646" y="214953"/>
            <a:ext cx="12344401" cy="550344"/>
          </a:xfrm>
          <a:prstGeom prst="rect">
            <a:avLst/>
          </a:prstGeom>
          <a:gradFill flip="none" rotWithShape="1">
            <a:gsLst>
              <a:gs pos="54000">
                <a:srgbClr val="21317D"/>
              </a:gs>
              <a:gs pos="75000">
                <a:srgbClr val="21317D">
                  <a:tint val="44500"/>
                  <a:satMod val="160000"/>
                </a:srgbClr>
              </a:gs>
              <a:gs pos="100000">
                <a:srgbClr val="21317D">
                  <a:tint val="23500"/>
                  <a:satMod val="160000"/>
                </a:srgbClr>
              </a:gs>
            </a:gsLst>
            <a:lin ang="0" scaled="1"/>
            <a:tileRect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>
                <a:latin typeface="Aptos Black" panose="020B0004020202020204" pitchFamily="34" charset="0"/>
              </a:rPr>
              <a:t>Agenda</a:t>
            </a:r>
          </a:p>
        </p:txBody>
      </p:sp>
      <p:pic>
        <p:nvPicPr>
          <p:cNvPr id="4" name="Picture 3" descr="A blue and white logo&#10;&#10;AI-generated content may be incorrect.">
            <a:extLst>
              <a:ext uri="{FF2B5EF4-FFF2-40B4-BE49-F238E27FC236}">
                <a16:creationId xmlns:a16="http://schemas.microsoft.com/office/drawing/2014/main" id="{79A2057A-C888-039D-C9CD-96479CA1109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17500" y1="38616" x2="17500" y2="38616"/>
                        <a14:foregroundMark x1="57000" y1="36612" x2="57000" y2="36612"/>
                        <a14:foregroundMark x1="76333" y1="36612" x2="76333" y2="36612"/>
                        <a14:foregroundMark x1="85500" y1="37705" x2="85500" y2="37705"/>
                        <a14:foregroundMark x1="82167" y1="38616" x2="82167" y2="38616"/>
                        <a14:foregroundMark x1="85917" y1="41348" x2="85917" y2="41348"/>
                        <a14:foregroundMark x1="80917" y1="42259" x2="80917" y2="42259"/>
                        <a14:foregroundMark x1="85917" y1="39526" x2="85917" y2="39526"/>
                        <a14:foregroundMark x1="82583" y1="39526" x2="82583" y2="39526"/>
                        <a14:foregroundMark x1="84667" y1="42259" x2="84667" y2="42259"/>
                        <a14:foregroundMark x1="86333" y1="38616" x2="86333" y2="38616"/>
                        <a14:foregroundMark x1="74583" y1="37705" x2="74583" y2="37705"/>
                        <a14:foregroundMark x1="75917" y1="33880" x2="75917" y2="33880"/>
                        <a14:foregroundMark x1="76333" y1="33880" x2="76333" y2="33880"/>
                        <a14:foregroundMark x1="63250" y1="28415" x2="63250" y2="28415"/>
                        <a14:foregroundMark x1="50667" y1="29326" x2="50667" y2="29326"/>
                        <a14:foregroundMark x1="33083" y1="31148" x2="33083" y2="3114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817" t="16517" r="8588" b="35772"/>
          <a:stretch/>
        </p:blipFill>
        <p:spPr>
          <a:xfrm>
            <a:off x="10436768" y="282240"/>
            <a:ext cx="1535147" cy="41577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61B1DA3-5C53-ABC0-FFEC-34431AEE2C23}"/>
                  </a:ext>
                </a:extLst>
              </p14:cNvPr>
              <p14:cNvContentPartPr/>
              <p14:nvPr/>
            </p14:nvContentPartPr>
            <p14:xfrm>
              <a:off x="1662131" y="256860"/>
              <a:ext cx="3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61B1DA3-5C53-ABC0-FFEC-34431AEE2C2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53131" y="202860"/>
                <a:ext cx="18000" cy="108000"/>
              </a:xfrm>
              <a:prstGeom prst="rect">
                <a:avLst/>
              </a:prstGeom>
            </p:spPr>
          </p:pic>
        </mc:Fallback>
      </mc:AlternateContent>
      <p:sp>
        <p:nvSpPr>
          <p:cNvPr id="41" name="TextBox 40">
            <a:extLst>
              <a:ext uri="{FF2B5EF4-FFF2-40B4-BE49-F238E27FC236}">
                <a16:creationId xmlns:a16="http://schemas.microsoft.com/office/drawing/2014/main" id="{DBE65A28-E8A4-EF9C-2F2D-5AE956D67D3E}"/>
              </a:ext>
            </a:extLst>
          </p:cNvPr>
          <p:cNvSpPr txBox="1"/>
          <p:nvPr/>
        </p:nvSpPr>
        <p:spPr>
          <a:xfrm>
            <a:off x="541176" y="1411530"/>
            <a:ext cx="6997959" cy="454380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GB" sz="2800">
                <a:latin typeface="Tenorite"/>
                <a:ea typeface="+mn-lt"/>
                <a:cs typeface="+mn-lt"/>
              </a:rPr>
              <a:t>Introduction</a:t>
            </a:r>
            <a:endParaRPr lang="en-US">
              <a:ea typeface="+mn-lt"/>
              <a:cs typeface="+mn-lt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GB" sz="2800">
                <a:latin typeface="Tenorite"/>
                <a:ea typeface="+mn-lt"/>
                <a:cs typeface="+mn-lt"/>
              </a:rPr>
              <a:t>Problem</a:t>
            </a:r>
            <a:endParaRPr lang="en-US" sz="2800">
              <a:latin typeface="Tenorite"/>
              <a:ea typeface="+mn-lt"/>
              <a:cs typeface="+mn-lt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GB" sz="2800">
                <a:latin typeface="Tenorite"/>
                <a:ea typeface="+mn-lt"/>
                <a:cs typeface="+mn-lt"/>
              </a:rPr>
              <a:t>Solution</a:t>
            </a:r>
            <a:endParaRPr lang="en-US" sz="2800">
              <a:latin typeface="Tenorite"/>
              <a:ea typeface="+mn-lt"/>
              <a:cs typeface="+mn-lt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GB" sz="2800">
                <a:latin typeface="Tenorite"/>
                <a:ea typeface="+mn-lt"/>
                <a:cs typeface="+mn-lt"/>
              </a:rPr>
              <a:t>Architecture</a:t>
            </a:r>
            <a:endParaRPr lang="en-US" sz="2800">
              <a:latin typeface="Tenorite"/>
              <a:ea typeface="+mn-lt"/>
              <a:cs typeface="+mn-lt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GB" sz="2800">
                <a:latin typeface="Tenorite"/>
                <a:ea typeface="+mn-lt"/>
                <a:cs typeface="+mn-lt"/>
              </a:rPr>
              <a:t>Workflow</a:t>
            </a:r>
            <a:endParaRPr lang="en-GB">
              <a:ea typeface="+mn-lt"/>
              <a:cs typeface="+mn-lt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GB" sz="2800">
                <a:latin typeface="Tenorite"/>
                <a:ea typeface="+mn-lt"/>
                <a:cs typeface="+mn-lt"/>
              </a:rPr>
              <a:t>Summary</a:t>
            </a:r>
            <a:endParaRPr lang="en-GB">
              <a:ea typeface="+mn-lt"/>
              <a:cs typeface="+mn-lt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en-GB" sz="2800">
              <a:latin typeface="Tenorite"/>
            </a:endParaRPr>
          </a:p>
        </p:txBody>
      </p:sp>
    </p:spTree>
    <p:extLst>
      <p:ext uri="{BB962C8B-B14F-4D97-AF65-F5344CB8AC3E}">
        <p14:creationId xmlns:p14="http://schemas.microsoft.com/office/powerpoint/2010/main" val="3150388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3E2B99-3600-FE6E-D34E-97D02CFD6B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CBAF5624-5B13-EC47-066D-EAAF74FFC510}"/>
              </a:ext>
            </a:extLst>
          </p:cNvPr>
          <p:cNvSpPr/>
          <p:nvPr/>
        </p:nvSpPr>
        <p:spPr>
          <a:xfrm>
            <a:off x="-74646" y="214953"/>
            <a:ext cx="12344401" cy="550344"/>
          </a:xfrm>
          <a:prstGeom prst="rect">
            <a:avLst/>
          </a:prstGeom>
          <a:gradFill flip="none" rotWithShape="1">
            <a:gsLst>
              <a:gs pos="54000">
                <a:srgbClr val="21317D"/>
              </a:gs>
              <a:gs pos="75000">
                <a:srgbClr val="21317D">
                  <a:tint val="44500"/>
                  <a:satMod val="160000"/>
                </a:srgbClr>
              </a:gs>
              <a:gs pos="100000">
                <a:srgbClr val="21317D">
                  <a:tint val="23500"/>
                  <a:satMod val="160000"/>
                </a:srgbClr>
              </a:gs>
            </a:gsLst>
            <a:lin ang="0" scaled="1"/>
            <a:tileRect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IN" sz="2400">
                <a:latin typeface="Aptos Black"/>
              </a:rPr>
              <a:t>Another Example</a:t>
            </a:r>
            <a:endParaRPr lang="en-US"/>
          </a:p>
        </p:txBody>
      </p:sp>
      <p:pic>
        <p:nvPicPr>
          <p:cNvPr id="4" name="Picture 3" descr="A blue and white logo&#10;&#10;AI-generated content may be incorrect.">
            <a:extLst>
              <a:ext uri="{FF2B5EF4-FFF2-40B4-BE49-F238E27FC236}">
                <a16:creationId xmlns:a16="http://schemas.microsoft.com/office/drawing/2014/main" id="{60D85295-3C80-824B-0F5A-8180C15A293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17500" y1="38616" x2="17500" y2="38616"/>
                        <a14:foregroundMark x1="57000" y1="36612" x2="57000" y2="36612"/>
                        <a14:foregroundMark x1="76333" y1="36612" x2="76333" y2="36612"/>
                        <a14:foregroundMark x1="85500" y1="37705" x2="85500" y2="37705"/>
                        <a14:foregroundMark x1="82167" y1="38616" x2="82167" y2="38616"/>
                        <a14:foregroundMark x1="85917" y1="41348" x2="85917" y2="41348"/>
                        <a14:foregroundMark x1="80917" y1="42259" x2="80917" y2="42259"/>
                        <a14:foregroundMark x1="85917" y1="39526" x2="85917" y2="39526"/>
                        <a14:foregroundMark x1="82583" y1="39526" x2="82583" y2="39526"/>
                        <a14:foregroundMark x1="84667" y1="42259" x2="84667" y2="42259"/>
                        <a14:foregroundMark x1="86333" y1="38616" x2="86333" y2="38616"/>
                        <a14:foregroundMark x1="74583" y1="37705" x2="74583" y2="37705"/>
                        <a14:foregroundMark x1="75917" y1="33880" x2="75917" y2="33880"/>
                        <a14:foregroundMark x1="76333" y1="33880" x2="76333" y2="33880"/>
                        <a14:foregroundMark x1="63250" y1="28415" x2="63250" y2="28415"/>
                        <a14:foregroundMark x1="50667" y1="29326" x2="50667" y2="29326"/>
                        <a14:foregroundMark x1="33083" y1="31148" x2="33083" y2="3114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817" t="16517" r="8588" b="35772"/>
          <a:stretch/>
        </p:blipFill>
        <p:spPr>
          <a:xfrm>
            <a:off x="10436768" y="282240"/>
            <a:ext cx="1535147" cy="41577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E6C46DC1-9649-8A2A-2B61-0AA1A4A84645}"/>
                  </a:ext>
                </a:extLst>
              </p14:cNvPr>
              <p14:cNvContentPartPr/>
              <p14:nvPr/>
            </p14:nvContentPartPr>
            <p14:xfrm>
              <a:off x="1662131" y="256860"/>
              <a:ext cx="3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E6C46DC1-9649-8A2A-2B61-0AA1A4A8464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53131" y="202860"/>
                <a:ext cx="18000" cy="1080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38CF8B1F-462E-4888-D713-5FFCC193C998}"/>
              </a:ext>
            </a:extLst>
          </p:cNvPr>
          <p:cNvSpPr txBox="1">
            <a:spLocks/>
          </p:cNvSpPr>
          <p:nvPr/>
        </p:nvSpPr>
        <p:spPr>
          <a:xfrm>
            <a:off x="307902" y="1132911"/>
            <a:ext cx="7458759" cy="50557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 rtl="0">
              <a:defRPr lang="en-GB"/>
            </a:defPPr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>
                <a:solidFill>
                  <a:schemeClr val="tx1">
                    <a:lumMod val="49000"/>
                    <a:lumOff val="51000"/>
                  </a:schemeClr>
                </a:solidFill>
                <a:ea typeface="+mn-lt"/>
                <a:cs typeface="+mn-lt"/>
              </a:rPr>
              <a:t>if </a:t>
            </a:r>
            <a:r>
              <a:rPr lang="en-GB" sz="2400" b="1" err="1">
                <a:solidFill>
                  <a:schemeClr val="tx1">
                    <a:lumMod val="49000"/>
                    <a:lumOff val="51000"/>
                  </a:schemeClr>
                </a:solidFill>
                <a:ea typeface="+mn-lt"/>
                <a:cs typeface="+mn-lt"/>
              </a:rPr>
              <a:t>txn.count</a:t>
            </a:r>
            <a:r>
              <a:rPr lang="en-GB" sz="2400" b="1">
                <a:solidFill>
                  <a:schemeClr val="tx1">
                    <a:lumMod val="49000"/>
                    <a:lumOff val="51000"/>
                  </a:schemeClr>
                </a:solidFill>
                <a:ea typeface="+mn-lt"/>
                <a:cs typeface="+mn-lt"/>
              </a:rPr>
              <a:t> &gt;= 10</a:t>
            </a:r>
            <a:r>
              <a:rPr lang="en-GB" sz="2400">
                <a:solidFill>
                  <a:schemeClr val="tx1">
                    <a:lumMod val="49000"/>
                    <a:lumOff val="51000"/>
                  </a:schemeClr>
                </a:solidFill>
                <a:ea typeface="+mn-lt"/>
                <a:cs typeface="+mn-lt"/>
              </a:rPr>
              <a:t>:</a:t>
            </a:r>
          </a:p>
          <a:p>
            <a:r>
              <a:rPr lang="en-GB" sz="2400">
                <a:solidFill>
                  <a:schemeClr val="tx1">
                    <a:lumMod val="49000"/>
                    <a:lumOff val="51000"/>
                  </a:schemeClr>
                </a:solidFill>
                <a:ea typeface="+mn-lt"/>
                <a:cs typeface="+mn-lt"/>
              </a:rPr>
              <a:t>   </a:t>
            </a:r>
            <a:r>
              <a:rPr lang="en-GB" sz="2400" b="1">
                <a:solidFill>
                  <a:schemeClr val="tx1">
                    <a:lumMod val="49000"/>
                    <a:lumOff val="51000"/>
                  </a:schemeClr>
                </a:solidFill>
                <a:ea typeface="+mn-lt"/>
                <a:cs typeface="+mn-lt"/>
              </a:rPr>
              <a:t> </a:t>
            </a:r>
            <a:r>
              <a:rPr lang="en-GB" sz="2400" b="1" u="sng" err="1">
                <a:solidFill>
                  <a:schemeClr val="tx1">
                    <a:lumMod val="49000"/>
                    <a:lumOff val="51000"/>
                  </a:schemeClr>
                </a:solidFill>
                <a:ea typeface="+mn-lt"/>
                <a:cs typeface="+mn-lt"/>
              </a:rPr>
              <a:t>txn_token</a:t>
            </a:r>
            <a:r>
              <a:rPr lang="en-GB" sz="2400" b="1" u="sng">
                <a:solidFill>
                  <a:schemeClr val="tx1">
                    <a:lumMod val="49000"/>
                    <a:lumOff val="51000"/>
                  </a:schemeClr>
                </a:solidFill>
                <a:ea typeface="+mn-lt"/>
                <a:cs typeface="+mn-lt"/>
              </a:rPr>
              <a:t> = </a:t>
            </a:r>
            <a:r>
              <a:rPr lang="en-GB" sz="2400" b="1" u="sng" err="1">
                <a:solidFill>
                  <a:schemeClr val="tx1">
                    <a:lumMod val="49000"/>
                    <a:lumOff val="51000"/>
                  </a:schemeClr>
                </a:solidFill>
                <a:ea typeface="+mn-lt"/>
                <a:cs typeface="+mn-lt"/>
              </a:rPr>
              <a:t>txn.amount</a:t>
            </a:r>
            <a:endParaRPr lang="en-GB" sz="2400">
              <a:solidFill>
                <a:schemeClr val="tx1">
                  <a:lumMod val="49000"/>
                  <a:lumOff val="51000"/>
                </a:schemeClr>
              </a:solidFill>
              <a:ea typeface="+mn-lt"/>
              <a:cs typeface="+mn-lt"/>
            </a:endParaRPr>
          </a:p>
          <a:p>
            <a:r>
              <a:rPr lang="en-GB" sz="2400">
                <a:solidFill>
                  <a:schemeClr val="tx1">
                    <a:lumMod val="49000"/>
                    <a:lumOff val="51000"/>
                  </a:schemeClr>
                </a:solidFill>
                <a:ea typeface="+mn-lt"/>
                <a:cs typeface="+mn-lt"/>
              </a:rPr>
              <a:t>else</a:t>
            </a:r>
            <a:r>
              <a:rPr lang="en-GB" sz="2400">
                <a:solidFill>
                  <a:srgbClr val="000000"/>
                </a:solidFill>
                <a:ea typeface="+mn-lt"/>
                <a:cs typeface="+mn-lt"/>
              </a:rPr>
              <a:t> if </a:t>
            </a:r>
            <a:r>
              <a:rPr lang="en-GB" sz="2400" b="1" err="1">
                <a:solidFill>
                  <a:srgbClr val="000000"/>
                </a:solidFill>
                <a:ea typeface="+mn-lt"/>
                <a:cs typeface="+mn-lt"/>
              </a:rPr>
              <a:t>txn.amount</a:t>
            </a:r>
            <a:r>
              <a:rPr lang="en-GB" sz="2400" b="1">
                <a:solidFill>
                  <a:srgbClr val="000000"/>
                </a:solidFill>
                <a:ea typeface="+mn-lt"/>
                <a:cs typeface="+mn-lt"/>
              </a:rPr>
              <a:t> &lt;= 100</a:t>
            </a:r>
            <a:r>
              <a:rPr lang="en-GB" sz="2400">
                <a:solidFill>
                  <a:srgbClr val="000000"/>
                </a:solidFill>
                <a:ea typeface="+mn-lt"/>
                <a:cs typeface="+mn-lt"/>
              </a:rPr>
              <a:t>:</a:t>
            </a:r>
          </a:p>
          <a:p>
            <a:r>
              <a:rPr lang="en-GB" sz="2400">
                <a:solidFill>
                  <a:srgbClr val="000000"/>
                </a:solidFill>
                <a:ea typeface="+mn-lt"/>
                <a:cs typeface="+mn-lt"/>
              </a:rPr>
              <a:t>   </a:t>
            </a:r>
            <a:r>
              <a:rPr lang="en-GB" sz="2400" b="1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en-GB" sz="2400" b="1" u="sng" err="1">
                <a:solidFill>
                  <a:srgbClr val="000000"/>
                </a:solidFill>
                <a:ea typeface="+mn-lt"/>
                <a:cs typeface="+mn-lt"/>
              </a:rPr>
              <a:t>txn_token</a:t>
            </a:r>
            <a:r>
              <a:rPr lang="en-GB" sz="2400" b="1" u="sng">
                <a:solidFill>
                  <a:srgbClr val="000000"/>
                </a:solidFill>
                <a:ea typeface="+mn-lt"/>
                <a:cs typeface="+mn-lt"/>
              </a:rPr>
              <a:t> = </a:t>
            </a:r>
            <a:r>
              <a:rPr lang="en-GB" sz="2400" b="1" u="sng" err="1">
                <a:solidFill>
                  <a:srgbClr val="000000"/>
                </a:solidFill>
                <a:ea typeface="+mn-lt"/>
                <a:cs typeface="+mn-lt"/>
              </a:rPr>
              <a:t>txn.amount</a:t>
            </a:r>
            <a:endParaRPr lang="en-GB" sz="2400">
              <a:solidFill>
                <a:srgbClr val="000000"/>
              </a:solidFill>
              <a:ea typeface="+mn-lt"/>
              <a:cs typeface="+mn-lt"/>
            </a:endParaRPr>
          </a:p>
          <a:p>
            <a:r>
              <a:rPr lang="en-GB" sz="2400">
                <a:solidFill>
                  <a:schemeClr val="tx1">
                    <a:lumMod val="49000"/>
                    <a:lumOff val="51000"/>
                  </a:schemeClr>
                </a:solidFill>
                <a:ea typeface="+mn-lt"/>
                <a:cs typeface="+mn-lt"/>
              </a:rPr>
              <a:t>else if </a:t>
            </a:r>
            <a:r>
              <a:rPr lang="en-GB" sz="2400" b="1" err="1">
                <a:solidFill>
                  <a:schemeClr val="tx1">
                    <a:lumMod val="49000"/>
                    <a:lumOff val="51000"/>
                  </a:schemeClr>
                </a:solidFill>
                <a:ea typeface="+mn-lt"/>
                <a:cs typeface="+mn-lt"/>
              </a:rPr>
              <a:t>txn.amount</a:t>
            </a:r>
            <a:r>
              <a:rPr lang="en-GB" sz="2400" b="1">
                <a:solidFill>
                  <a:schemeClr val="tx1">
                    <a:lumMod val="49000"/>
                    <a:lumOff val="51000"/>
                  </a:schemeClr>
                </a:solidFill>
                <a:ea typeface="+mn-lt"/>
                <a:cs typeface="+mn-lt"/>
              </a:rPr>
              <a:t> &lt;= 500 </a:t>
            </a:r>
            <a:r>
              <a:rPr lang="en-GB" sz="2400">
                <a:solidFill>
                  <a:schemeClr val="tx1">
                    <a:lumMod val="49000"/>
                    <a:lumOff val="51000"/>
                  </a:schemeClr>
                </a:solidFill>
                <a:ea typeface="+mn-lt"/>
                <a:cs typeface="+mn-lt"/>
              </a:rPr>
              <a:t>&amp;&amp;</a:t>
            </a:r>
            <a:r>
              <a:rPr lang="en-GB" sz="2400" b="1">
                <a:solidFill>
                  <a:schemeClr val="tx1">
                    <a:lumMod val="49000"/>
                    <a:lumOff val="51000"/>
                  </a:schemeClr>
                </a:solidFill>
                <a:ea typeface="+mn-lt"/>
                <a:cs typeface="+mn-lt"/>
              </a:rPr>
              <a:t> </a:t>
            </a:r>
            <a:r>
              <a:rPr lang="en-GB" sz="2400" b="1" err="1">
                <a:solidFill>
                  <a:schemeClr val="tx1">
                    <a:lumMod val="49000"/>
                    <a:lumOff val="51000"/>
                  </a:schemeClr>
                </a:solidFill>
                <a:ea typeface="+mn-lt"/>
                <a:cs typeface="+mn-lt"/>
              </a:rPr>
              <a:t>txn.amount</a:t>
            </a:r>
            <a:r>
              <a:rPr lang="en-GB" sz="2400" b="1">
                <a:solidFill>
                  <a:schemeClr val="tx1">
                    <a:lumMod val="49000"/>
                    <a:lumOff val="51000"/>
                  </a:schemeClr>
                </a:solidFill>
                <a:ea typeface="+mn-lt"/>
                <a:cs typeface="+mn-lt"/>
              </a:rPr>
              <a:t> &gt; 100</a:t>
            </a:r>
            <a:r>
              <a:rPr lang="en-GB" sz="2400">
                <a:solidFill>
                  <a:schemeClr val="tx1">
                    <a:lumMod val="49000"/>
                    <a:lumOff val="51000"/>
                  </a:schemeClr>
                </a:solidFill>
                <a:ea typeface="+mn-lt"/>
                <a:cs typeface="+mn-lt"/>
              </a:rPr>
              <a:t>:</a:t>
            </a:r>
          </a:p>
          <a:p>
            <a:r>
              <a:rPr lang="en-GB" sz="2400">
                <a:solidFill>
                  <a:schemeClr val="tx1">
                    <a:lumMod val="49000"/>
                    <a:lumOff val="51000"/>
                  </a:schemeClr>
                </a:solidFill>
                <a:ea typeface="+mn-lt"/>
                <a:cs typeface="+mn-lt"/>
              </a:rPr>
              <a:t>    </a:t>
            </a:r>
            <a:r>
              <a:rPr lang="en-GB" sz="2400" b="1" u="sng" err="1">
                <a:solidFill>
                  <a:schemeClr val="tx1">
                    <a:lumMod val="49000"/>
                    <a:lumOff val="51000"/>
                  </a:schemeClr>
                </a:solidFill>
                <a:ea typeface="+mn-lt"/>
                <a:cs typeface="+mn-lt"/>
              </a:rPr>
              <a:t>txn_token</a:t>
            </a:r>
            <a:r>
              <a:rPr lang="en-GB" sz="2400" b="1" u="sng">
                <a:solidFill>
                  <a:schemeClr val="tx1">
                    <a:lumMod val="49000"/>
                    <a:lumOff val="51000"/>
                  </a:schemeClr>
                </a:solidFill>
                <a:ea typeface="+mn-lt"/>
                <a:cs typeface="+mn-lt"/>
              </a:rPr>
              <a:t> = 500</a:t>
            </a:r>
          </a:p>
          <a:p>
            <a:r>
              <a:rPr lang="en-GB" sz="2400">
                <a:solidFill>
                  <a:schemeClr val="tx1">
                    <a:lumMod val="49000"/>
                    <a:lumOff val="51000"/>
                  </a:schemeClr>
                </a:solidFill>
                <a:ea typeface="+mn-lt"/>
                <a:cs typeface="+mn-lt"/>
              </a:rPr>
              <a:t>else if</a:t>
            </a:r>
            <a:r>
              <a:rPr lang="en-GB" sz="2400" b="1">
                <a:solidFill>
                  <a:schemeClr val="tx1">
                    <a:lumMod val="49000"/>
                    <a:lumOff val="51000"/>
                  </a:schemeClr>
                </a:solidFill>
                <a:ea typeface="+mn-lt"/>
                <a:cs typeface="+mn-lt"/>
              </a:rPr>
              <a:t> </a:t>
            </a:r>
            <a:r>
              <a:rPr lang="en-GB" sz="2400" b="1" err="1">
                <a:solidFill>
                  <a:schemeClr val="tx1">
                    <a:lumMod val="49000"/>
                    <a:lumOff val="51000"/>
                  </a:schemeClr>
                </a:solidFill>
                <a:ea typeface="+mn-lt"/>
                <a:cs typeface="+mn-lt"/>
              </a:rPr>
              <a:t>txn.amount</a:t>
            </a:r>
            <a:r>
              <a:rPr lang="en-GB" sz="2400" b="1">
                <a:solidFill>
                  <a:schemeClr val="tx1">
                    <a:lumMod val="49000"/>
                    <a:lumOff val="51000"/>
                  </a:schemeClr>
                </a:solidFill>
                <a:ea typeface="+mn-lt"/>
                <a:cs typeface="+mn-lt"/>
              </a:rPr>
              <a:t> &lt;= 1000</a:t>
            </a:r>
            <a:r>
              <a:rPr lang="en-GB" sz="2400">
                <a:solidFill>
                  <a:schemeClr val="tx1">
                    <a:lumMod val="49000"/>
                    <a:lumOff val="51000"/>
                  </a:schemeClr>
                </a:solidFill>
                <a:ea typeface="+mn-lt"/>
                <a:cs typeface="+mn-lt"/>
              </a:rPr>
              <a:t> &amp;&amp; </a:t>
            </a:r>
            <a:r>
              <a:rPr lang="en-GB" sz="2400" b="1" err="1">
                <a:solidFill>
                  <a:schemeClr val="tx1">
                    <a:lumMod val="49000"/>
                    <a:lumOff val="51000"/>
                  </a:schemeClr>
                </a:solidFill>
                <a:ea typeface="+mn-lt"/>
                <a:cs typeface="+mn-lt"/>
              </a:rPr>
              <a:t>txn.amount</a:t>
            </a:r>
            <a:r>
              <a:rPr lang="en-GB" sz="2400" b="1">
                <a:solidFill>
                  <a:schemeClr val="tx1">
                    <a:lumMod val="49000"/>
                    <a:lumOff val="51000"/>
                  </a:schemeClr>
                </a:solidFill>
                <a:ea typeface="+mn-lt"/>
                <a:cs typeface="+mn-lt"/>
              </a:rPr>
              <a:t> &gt; 500</a:t>
            </a:r>
            <a:r>
              <a:rPr lang="en-GB" sz="2400">
                <a:solidFill>
                  <a:schemeClr val="tx1">
                    <a:lumMod val="49000"/>
                    <a:lumOff val="51000"/>
                  </a:schemeClr>
                </a:solidFill>
                <a:ea typeface="+mn-lt"/>
                <a:cs typeface="+mn-lt"/>
              </a:rPr>
              <a:t>:</a:t>
            </a:r>
          </a:p>
          <a:p>
            <a:r>
              <a:rPr lang="en-GB" sz="2400">
                <a:solidFill>
                  <a:schemeClr val="tx1">
                    <a:lumMod val="49000"/>
                    <a:lumOff val="51000"/>
                  </a:schemeClr>
                </a:solidFill>
                <a:ea typeface="+mn-lt"/>
                <a:cs typeface="+mn-lt"/>
              </a:rPr>
              <a:t>    </a:t>
            </a:r>
            <a:r>
              <a:rPr lang="en-GB" sz="2400" b="1" u="sng" err="1">
                <a:solidFill>
                  <a:schemeClr val="tx1">
                    <a:lumMod val="49000"/>
                    <a:lumOff val="51000"/>
                  </a:schemeClr>
                </a:solidFill>
                <a:ea typeface="+mn-lt"/>
                <a:cs typeface="+mn-lt"/>
              </a:rPr>
              <a:t>txn_token</a:t>
            </a:r>
            <a:r>
              <a:rPr lang="en-GB" sz="2400" b="1" u="sng">
                <a:solidFill>
                  <a:schemeClr val="tx1">
                    <a:lumMod val="49000"/>
                    <a:lumOff val="51000"/>
                  </a:schemeClr>
                </a:solidFill>
                <a:ea typeface="+mn-lt"/>
                <a:cs typeface="+mn-lt"/>
              </a:rPr>
              <a:t> = 1000</a:t>
            </a:r>
          </a:p>
          <a:p>
            <a:r>
              <a:rPr lang="en-GB" sz="2400">
                <a:solidFill>
                  <a:schemeClr val="tx1">
                    <a:lumMod val="49000"/>
                    <a:lumOff val="51000"/>
                  </a:schemeClr>
                </a:solidFill>
                <a:ea typeface="+mn-lt"/>
                <a:cs typeface="+mn-lt"/>
              </a:rPr>
              <a:t>else if </a:t>
            </a:r>
            <a:r>
              <a:rPr lang="en-GB" sz="2400" b="1" err="1">
                <a:solidFill>
                  <a:schemeClr val="tx1">
                    <a:lumMod val="49000"/>
                    <a:lumOff val="51000"/>
                  </a:schemeClr>
                </a:solidFill>
                <a:ea typeface="+mn-lt"/>
                <a:cs typeface="+mn-lt"/>
              </a:rPr>
              <a:t>txn.amount</a:t>
            </a:r>
            <a:r>
              <a:rPr lang="en-GB" sz="2400" b="1">
                <a:solidFill>
                  <a:schemeClr val="tx1">
                    <a:lumMod val="49000"/>
                    <a:lumOff val="51000"/>
                  </a:schemeClr>
                </a:solidFill>
                <a:ea typeface="+mn-lt"/>
                <a:cs typeface="+mn-lt"/>
              </a:rPr>
              <a:t> &gt; 1000</a:t>
            </a:r>
            <a:r>
              <a:rPr lang="en-GB" sz="2400">
                <a:solidFill>
                  <a:schemeClr val="tx1">
                    <a:lumMod val="49000"/>
                    <a:lumOff val="51000"/>
                  </a:schemeClr>
                </a:solidFill>
                <a:ea typeface="+mn-lt"/>
                <a:cs typeface="+mn-lt"/>
              </a:rPr>
              <a:t> &amp;&amp; </a:t>
            </a:r>
            <a:r>
              <a:rPr lang="en-GB" sz="2400" b="1" err="1">
                <a:solidFill>
                  <a:schemeClr val="tx1">
                    <a:lumMod val="49000"/>
                    <a:lumOff val="51000"/>
                  </a:schemeClr>
                </a:solidFill>
                <a:ea typeface="+mn-lt"/>
                <a:cs typeface="+mn-lt"/>
              </a:rPr>
              <a:t>txn.amount</a:t>
            </a:r>
            <a:r>
              <a:rPr lang="en-GB" sz="2400" b="1">
                <a:solidFill>
                  <a:schemeClr val="tx1">
                    <a:lumMod val="49000"/>
                    <a:lumOff val="51000"/>
                  </a:schemeClr>
                </a:solidFill>
                <a:ea typeface="+mn-lt"/>
                <a:cs typeface="+mn-lt"/>
              </a:rPr>
              <a:t> &lt; 5000</a:t>
            </a:r>
            <a:r>
              <a:rPr lang="en-GB" sz="2400">
                <a:solidFill>
                  <a:schemeClr val="tx1">
                    <a:lumMod val="49000"/>
                    <a:lumOff val="51000"/>
                  </a:schemeClr>
                </a:solidFill>
                <a:ea typeface="+mn-lt"/>
                <a:cs typeface="+mn-lt"/>
              </a:rPr>
              <a:t>:</a:t>
            </a:r>
          </a:p>
          <a:p>
            <a:r>
              <a:rPr lang="en-GB" sz="2400">
                <a:solidFill>
                  <a:schemeClr val="tx1">
                    <a:lumMod val="49000"/>
                    <a:lumOff val="51000"/>
                  </a:schemeClr>
                </a:solidFill>
                <a:ea typeface="+mn-lt"/>
                <a:cs typeface="+mn-lt"/>
              </a:rPr>
              <a:t>    </a:t>
            </a:r>
            <a:r>
              <a:rPr lang="en-GB" sz="2400" b="1" u="sng" err="1">
                <a:solidFill>
                  <a:schemeClr val="tx1">
                    <a:lumMod val="49000"/>
                    <a:lumOff val="51000"/>
                  </a:schemeClr>
                </a:solidFill>
                <a:ea typeface="+mn-lt"/>
                <a:cs typeface="+mn-lt"/>
              </a:rPr>
              <a:t>txn_token</a:t>
            </a:r>
            <a:r>
              <a:rPr lang="en-GB" sz="2400" b="1" u="sng">
                <a:solidFill>
                  <a:schemeClr val="tx1">
                    <a:lumMod val="49000"/>
                    <a:lumOff val="51000"/>
                  </a:schemeClr>
                </a:solidFill>
                <a:ea typeface="+mn-lt"/>
                <a:cs typeface="+mn-lt"/>
              </a:rPr>
              <a:t> = (</a:t>
            </a:r>
            <a:r>
              <a:rPr lang="en-GB" sz="2400" b="1" u="sng" err="1">
                <a:solidFill>
                  <a:schemeClr val="tx1">
                    <a:lumMod val="49000"/>
                    <a:lumOff val="51000"/>
                  </a:schemeClr>
                </a:solidFill>
                <a:ea typeface="+mn-lt"/>
                <a:cs typeface="+mn-lt"/>
              </a:rPr>
              <a:t>txn.amount</a:t>
            </a:r>
            <a:r>
              <a:rPr lang="en-GB" sz="2400" b="1" u="sng">
                <a:solidFill>
                  <a:schemeClr val="tx1">
                    <a:lumMod val="49000"/>
                    <a:lumOff val="51000"/>
                  </a:schemeClr>
                </a:solidFill>
                <a:ea typeface="+mn-lt"/>
                <a:cs typeface="+mn-lt"/>
              </a:rPr>
              <a:t> / 1000 + 1) * 1000</a:t>
            </a:r>
          </a:p>
          <a:p>
            <a:r>
              <a:rPr lang="en-GB" sz="2400">
                <a:solidFill>
                  <a:schemeClr val="tx1">
                    <a:lumMod val="49000"/>
                    <a:lumOff val="51000"/>
                  </a:schemeClr>
                </a:solidFill>
                <a:ea typeface="+mn-lt"/>
                <a:cs typeface="+mn-lt"/>
              </a:rPr>
              <a:t>else if </a:t>
            </a:r>
            <a:r>
              <a:rPr lang="en-GB" sz="2400" b="1" err="1">
                <a:solidFill>
                  <a:schemeClr val="tx1">
                    <a:lumMod val="49000"/>
                    <a:lumOff val="51000"/>
                  </a:schemeClr>
                </a:solidFill>
                <a:ea typeface="+mn-lt"/>
                <a:cs typeface="+mn-lt"/>
              </a:rPr>
              <a:t>txn.amount</a:t>
            </a:r>
            <a:r>
              <a:rPr lang="en-GB" sz="2400" b="1">
                <a:solidFill>
                  <a:schemeClr val="tx1">
                    <a:lumMod val="49000"/>
                    <a:lumOff val="51000"/>
                  </a:schemeClr>
                </a:solidFill>
                <a:ea typeface="+mn-lt"/>
                <a:cs typeface="+mn-lt"/>
              </a:rPr>
              <a:t> &gt; 5000</a:t>
            </a:r>
            <a:r>
              <a:rPr lang="en-GB" sz="2400">
                <a:solidFill>
                  <a:schemeClr val="tx1">
                    <a:lumMod val="49000"/>
                    <a:lumOff val="51000"/>
                  </a:schemeClr>
                </a:solidFill>
                <a:ea typeface="+mn-lt"/>
                <a:cs typeface="+mn-lt"/>
              </a:rPr>
              <a:t>:</a:t>
            </a:r>
          </a:p>
          <a:p>
            <a:r>
              <a:rPr lang="en-GB" sz="2400">
                <a:solidFill>
                  <a:schemeClr val="tx1">
                    <a:lumMod val="49000"/>
                    <a:lumOff val="51000"/>
                  </a:schemeClr>
                </a:solidFill>
              </a:rPr>
              <a:t>    </a:t>
            </a:r>
            <a:r>
              <a:rPr lang="en-GB" sz="2400" b="1" u="sng" err="1">
                <a:solidFill>
                  <a:schemeClr val="tx1">
                    <a:lumMod val="49000"/>
                    <a:lumOff val="51000"/>
                  </a:schemeClr>
                </a:solidFill>
              </a:rPr>
              <a:t>txn_token</a:t>
            </a:r>
            <a:r>
              <a:rPr lang="en-GB" sz="2400" b="1" u="sng">
                <a:solidFill>
                  <a:schemeClr val="tx1">
                    <a:lumMod val="49000"/>
                    <a:lumOff val="51000"/>
                  </a:schemeClr>
                </a:solidFill>
              </a:rPr>
              <a:t> = 10000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8E88CE9-60FE-E749-B843-1F2C499B9DA5}"/>
              </a:ext>
            </a:extLst>
          </p:cNvPr>
          <p:cNvSpPr txBox="1">
            <a:spLocks/>
          </p:cNvSpPr>
          <p:nvPr/>
        </p:nvSpPr>
        <p:spPr>
          <a:xfrm>
            <a:off x="7762268" y="1381860"/>
            <a:ext cx="4128953" cy="350107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defPPr rtl="0">
              <a:defRPr lang="en-GB"/>
            </a:defPPr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4400" b="0"/>
              <a:t>So, we make</a:t>
            </a:r>
          </a:p>
          <a:p>
            <a:r>
              <a:rPr lang="en-US" sz="4400" b="0"/>
              <a:t>Tokens with</a:t>
            </a:r>
          </a:p>
          <a:p>
            <a:r>
              <a:rPr lang="en-GB" sz="4400"/>
              <a:t>Amount: </a:t>
            </a:r>
            <a:endParaRPr lang="en-US" sz="4400" b="0">
              <a:latin typeface="Tenorite"/>
              <a:ea typeface="Roboto"/>
              <a:cs typeface="Roboto"/>
            </a:endParaRPr>
          </a:p>
          <a:p>
            <a:r>
              <a:rPr lang="en-GB" sz="4400">
                <a:latin typeface="Roboto"/>
                <a:ea typeface="Roboto"/>
                <a:cs typeface="Roboto"/>
              </a:rPr>
              <a:t>₹25</a:t>
            </a:r>
            <a:r>
              <a:rPr lang="en-GB" sz="4400"/>
              <a:t> </a:t>
            </a:r>
            <a:endParaRPr lang="en-US" sz="4400" b="0"/>
          </a:p>
          <a:p>
            <a:r>
              <a:rPr lang="en-GB" sz="4400"/>
              <a:t>Frequency: 7</a:t>
            </a:r>
            <a:endParaRPr lang="en-US" sz="4400"/>
          </a:p>
        </p:txBody>
      </p:sp>
    </p:spTree>
    <p:extLst>
      <p:ext uri="{BB962C8B-B14F-4D97-AF65-F5344CB8AC3E}">
        <p14:creationId xmlns:p14="http://schemas.microsoft.com/office/powerpoint/2010/main" val="11511765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32165B-566D-77E3-CF46-E855C78277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C76AF724-DADA-559F-FCFC-437F19B6F432}"/>
              </a:ext>
            </a:extLst>
          </p:cNvPr>
          <p:cNvSpPr/>
          <p:nvPr/>
        </p:nvSpPr>
        <p:spPr>
          <a:xfrm>
            <a:off x="-74646" y="214953"/>
            <a:ext cx="12344401" cy="550344"/>
          </a:xfrm>
          <a:prstGeom prst="rect">
            <a:avLst/>
          </a:prstGeom>
          <a:gradFill flip="none" rotWithShape="1">
            <a:gsLst>
              <a:gs pos="54000">
                <a:srgbClr val="21317D"/>
              </a:gs>
              <a:gs pos="75000">
                <a:srgbClr val="21317D">
                  <a:tint val="44500"/>
                  <a:satMod val="160000"/>
                </a:srgbClr>
              </a:gs>
              <a:gs pos="100000">
                <a:srgbClr val="21317D">
                  <a:tint val="23500"/>
                  <a:satMod val="160000"/>
                </a:srgbClr>
              </a:gs>
            </a:gsLst>
            <a:lin ang="0" scaled="1"/>
            <a:tileRect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IN" sz="2400">
                <a:latin typeface="Aptos Black"/>
              </a:rPr>
              <a:t>Another Example</a:t>
            </a:r>
            <a:endParaRPr lang="en-US"/>
          </a:p>
        </p:txBody>
      </p:sp>
      <p:pic>
        <p:nvPicPr>
          <p:cNvPr id="4" name="Picture 3" descr="A blue and white logo&#10;&#10;AI-generated content may be incorrect.">
            <a:extLst>
              <a:ext uri="{FF2B5EF4-FFF2-40B4-BE49-F238E27FC236}">
                <a16:creationId xmlns:a16="http://schemas.microsoft.com/office/drawing/2014/main" id="{3B18989D-07BC-8287-808B-C8448E67A7D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17500" y1="38616" x2="17500" y2="38616"/>
                        <a14:foregroundMark x1="57000" y1="36612" x2="57000" y2="36612"/>
                        <a14:foregroundMark x1="76333" y1="36612" x2="76333" y2="36612"/>
                        <a14:foregroundMark x1="85500" y1="37705" x2="85500" y2="37705"/>
                        <a14:foregroundMark x1="82167" y1="38616" x2="82167" y2="38616"/>
                        <a14:foregroundMark x1="85917" y1="41348" x2="85917" y2="41348"/>
                        <a14:foregroundMark x1="80917" y1="42259" x2="80917" y2="42259"/>
                        <a14:foregroundMark x1="85917" y1="39526" x2="85917" y2="39526"/>
                        <a14:foregroundMark x1="82583" y1="39526" x2="82583" y2="39526"/>
                        <a14:foregroundMark x1="84667" y1="42259" x2="84667" y2="42259"/>
                        <a14:foregroundMark x1="86333" y1="38616" x2="86333" y2="38616"/>
                        <a14:foregroundMark x1="74583" y1="37705" x2="74583" y2="37705"/>
                        <a14:foregroundMark x1="75917" y1="33880" x2="75917" y2="33880"/>
                        <a14:foregroundMark x1="76333" y1="33880" x2="76333" y2="33880"/>
                        <a14:foregroundMark x1="63250" y1="28415" x2="63250" y2="28415"/>
                        <a14:foregroundMark x1="50667" y1="29326" x2="50667" y2="29326"/>
                        <a14:foregroundMark x1="33083" y1="31148" x2="33083" y2="3114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817" t="16517" r="8588" b="35772"/>
          <a:stretch/>
        </p:blipFill>
        <p:spPr>
          <a:xfrm>
            <a:off x="10436768" y="282240"/>
            <a:ext cx="1535147" cy="41577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71B6228C-FA4C-E128-2E76-B845438D6229}"/>
                  </a:ext>
                </a:extLst>
              </p14:cNvPr>
              <p14:cNvContentPartPr/>
              <p14:nvPr/>
            </p14:nvContentPartPr>
            <p14:xfrm>
              <a:off x="1662131" y="256860"/>
              <a:ext cx="3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71B6228C-FA4C-E128-2E76-B845438D622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53131" y="202860"/>
                <a:ext cx="18000" cy="10800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Picture 2" descr="Lag-Llama: Open-Source Foundation Model for Time Series Forecasting">
            <a:extLst>
              <a:ext uri="{FF2B5EF4-FFF2-40B4-BE49-F238E27FC236}">
                <a16:creationId xmlns:a16="http://schemas.microsoft.com/office/drawing/2014/main" id="{3EB408CF-2C47-994E-BF07-AAE675B2FE8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22111" t="10921" r="80" b="35236"/>
          <a:stretch>
            <a:fillRect/>
          </a:stretch>
        </p:blipFill>
        <p:spPr>
          <a:xfrm>
            <a:off x="1832030" y="2816976"/>
            <a:ext cx="2176625" cy="1214147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D657AA04-8301-2B2F-6FC4-04AF20F4CC7B}"/>
              </a:ext>
            </a:extLst>
          </p:cNvPr>
          <p:cNvSpPr/>
          <p:nvPr/>
        </p:nvSpPr>
        <p:spPr>
          <a:xfrm>
            <a:off x="4304918" y="3183723"/>
            <a:ext cx="2205987" cy="48218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rtl="0">
              <a:defRPr lang="en-GB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b="1"/>
              <a:t>Predicts</a:t>
            </a:r>
            <a:endParaRPr lang="en-US" b="1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042B37D-D9DF-E954-D5F0-56634C81A0EC}"/>
              </a:ext>
            </a:extLst>
          </p:cNvPr>
          <p:cNvSpPr txBox="1">
            <a:spLocks/>
          </p:cNvSpPr>
          <p:nvPr/>
        </p:nvSpPr>
        <p:spPr>
          <a:xfrm>
            <a:off x="6751706" y="2819886"/>
            <a:ext cx="4334746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defPPr rtl="0">
              <a:defRPr lang="en-GB"/>
            </a:defPPr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Amount: </a:t>
            </a:r>
            <a:r>
              <a:rPr lang="en-GB" sz="4100">
                <a:latin typeface="Roboto"/>
                <a:ea typeface="Roboto"/>
                <a:cs typeface="Roboto"/>
              </a:rPr>
              <a:t>₹700</a:t>
            </a:r>
            <a:r>
              <a:rPr lang="en-GB"/>
              <a:t> </a:t>
            </a:r>
          </a:p>
          <a:p>
            <a:r>
              <a:rPr lang="en-GB"/>
              <a:t>Frequency: 3</a:t>
            </a:r>
          </a:p>
        </p:txBody>
      </p:sp>
    </p:spTree>
    <p:extLst>
      <p:ext uri="{BB962C8B-B14F-4D97-AF65-F5344CB8AC3E}">
        <p14:creationId xmlns:p14="http://schemas.microsoft.com/office/powerpoint/2010/main" val="8180072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A35153-19E3-9B89-1685-1C58FB6B5F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DBBFECBB-703C-7D66-145E-CB504028AF6C}"/>
              </a:ext>
            </a:extLst>
          </p:cNvPr>
          <p:cNvSpPr/>
          <p:nvPr/>
        </p:nvSpPr>
        <p:spPr>
          <a:xfrm>
            <a:off x="-74646" y="214953"/>
            <a:ext cx="12344401" cy="550344"/>
          </a:xfrm>
          <a:prstGeom prst="rect">
            <a:avLst/>
          </a:prstGeom>
          <a:gradFill flip="none" rotWithShape="1">
            <a:gsLst>
              <a:gs pos="54000">
                <a:srgbClr val="21317D"/>
              </a:gs>
              <a:gs pos="75000">
                <a:srgbClr val="21317D">
                  <a:tint val="44500"/>
                  <a:satMod val="160000"/>
                </a:srgbClr>
              </a:gs>
              <a:gs pos="100000">
                <a:srgbClr val="21317D">
                  <a:tint val="23500"/>
                  <a:satMod val="160000"/>
                </a:srgbClr>
              </a:gs>
            </a:gsLst>
            <a:lin ang="0" scaled="1"/>
            <a:tileRect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IN" sz="2400">
                <a:latin typeface="Aptos Black"/>
              </a:rPr>
              <a:t>Another Example</a:t>
            </a:r>
            <a:endParaRPr lang="en-US"/>
          </a:p>
        </p:txBody>
      </p:sp>
      <p:pic>
        <p:nvPicPr>
          <p:cNvPr id="4" name="Picture 3" descr="A blue and white logo&#10;&#10;AI-generated content may be incorrect.">
            <a:extLst>
              <a:ext uri="{FF2B5EF4-FFF2-40B4-BE49-F238E27FC236}">
                <a16:creationId xmlns:a16="http://schemas.microsoft.com/office/drawing/2014/main" id="{991CA13F-5755-E4F1-57FC-7E2705E099B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17500" y1="38616" x2="17500" y2="38616"/>
                        <a14:foregroundMark x1="57000" y1="36612" x2="57000" y2="36612"/>
                        <a14:foregroundMark x1="76333" y1="36612" x2="76333" y2="36612"/>
                        <a14:foregroundMark x1="85500" y1="37705" x2="85500" y2="37705"/>
                        <a14:foregroundMark x1="82167" y1="38616" x2="82167" y2="38616"/>
                        <a14:foregroundMark x1="85917" y1="41348" x2="85917" y2="41348"/>
                        <a14:foregroundMark x1="80917" y1="42259" x2="80917" y2="42259"/>
                        <a14:foregroundMark x1="85917" y1="39526" x2="85917" y2="39526"/>
                        <a14:foregroundMark x1="82583" y1="39526" x2="82583" y2="39526"/>
                        <a14:foregroundMark x1="84667" y1="42259" x2="84667" y2="42259"/>
                        <a14:foregroundMark x1="86333" y1="38616" x2="86333" y2="38616"/>
                        <a14:foregroundMark x1="74583" y1="37705" x2="74583" y2="37705"/>
                        <a14:foregroundMark x1="75917" y1="33880" x2="75917" y2="33880"/>
                        <a14:foregroundMark x1="76333" y1="33880" x2="76333" y2="33880"/>
                        <a14:foregroundMark x1="63250" y1="28415" x2="63250" y2="28415"/>
                        <a14:foregroundMark x1="50667" y1="29326" x2="50667" y2="29326"/>
                        <a14:foregroundMark x1="33083" y1="31148" x2="33083" y2="3114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817" t="16517" r="8588" b="35772"/>
          <a:stretch/>
        </p:blipFill>
        <p:spPr>
          <a:xfrm>
            <a:off x="10436768" y="282240"/>
            <a:ext cx="1535147" cy="41577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C60B562-DC8B-4A89-E6D1-FD8590518CF5}"/>
                  </a:ext>
                </a:extLst>
              </p14:cNvPr>
              <p14:cNvContentPartPr/>
              <p14:nvPr/>
            </p14:nvContentPartPr>
            <p14:xfrm>
              <a:off x="1662131" y="256860"/>
              <a:ext cx="3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C60B562-DC8B-4A89-E6D1-FD8590518CF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53131" y="202860"/>
                <a:ext cx="18000" cy="1080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9412F66A-46A9-4B4F-C2E8-5E792CF9E0CD}"/>
              </a:ext>
            </a:extLst>
          </p:cNvPr>
          <p:cNvSpPr txBox="1">
            <a:spLocks/>
          </p:cNvSpPr>
          <p:nvPr/>
        </p:nvSpPr>
        <p:spPr>
          <a:xfrm>
            <a:off x="307902" y="1132911"/>
            <a:ext cx="7458759" cy="50557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 rtl="0">
              <a:defRPr lang="en-GB"/>
            </a:defPPr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>
                <a:solidFill>
                  <a:schemeClr val="tx1">
                    <a:lumMod val="49000"/>
                    <a:lumOff val="51000"/>
                  </a:schemeClr>
                </a:solidFill>
                <a:latin typeface="Neue Haas Grotesk Text Pro"/>
                <a:ea typeface="+mn-lt"/>
                <a:cs typeface="+mn-lt"/>
              </a:rPr>
              <a:t>if</a:t>
            </a:r>
            <a:r>
              <a:rPr lang="en-GB" sz="2400" b="1">
                <a:solidFill>
                  <a:schemeClr val="tx1">
                    <a:lumMod val="49000"/>
                    <a:lumOff val="51000"/>
                  </a:schemeClr>
                </a:solidFill>
                <a:latin typeface="Neue Haas Grotesk Text Pro"/>
                <a:ea typeface="+mn-lt"/>
                <a:cs typeface="+mn-lt"/>
              </a:rPr>
              <a:t> </a:t>
            </a:r>
            <a:r>
              <a:rPr lang="en-GB" sz="2400" b="1" err="1">
                <a:solidFill>
                  <a:schemeClr val="tx1">
                    <a:lumMod val="49000"/>
                    <a:lumOff val="51000"/>
                  </a:schemeClr>
                </a:solidFill>
                <a:latin typeface="Neue Haas Grotesk Text Pro"/>
                <a:ea typeface="+mn-lt"/>
                <a:cs typeface="+mn-lt"/>
              </a:rPr>
              <a:t>txn.count</a:t>
            </a:r>
            <a:r>
              <a:rPr lang="en-GB" sz="2400" b="1">
                <a:solidFill>
                  <a:schemeClr val="tx1">
                    <a:lumMod val="49000"/>
                    <a:lumOff val="51000"/>
                  </a:schemeClr>
                </a:solidFill>
                <a:latin typeface="Neue Haas Grotesk Text Pro"/>
                <a:ea typeface="+mn-lt"/>
                <a:cs typeface="+mn-lt"/>
              </a:rPr>
              <a:t> &gt;= 10:</a:t>
            </a:r>
          </a:p>
          <a:p>
            <a:r>
              <a:rPr lang="en-GB" sz="2400" b="1">
                <a:solidFill>
                  <a:schemeClr val="tx1">
                    <a:lumMod val="49000"/>
                    <a:lumOff val="51000"/>
                  </a:schemeClr>
                </a:solidFill>
                <a:latin typeface="Neue Haas Grotesk Text Pro"/>
                <a:ea typeface="+mn-lt"/>
                <a:cs typeface="+mn-lt"/>
              </a:rPr>
              <a:t>    </a:t>
            </a:r>
            <a:r>
              <a:rPr lang="en-GB" sz="2400" b="1" u="sng" err="1">
                <a:solidFill>
                  <a:schemeClr val="tx1">
                    <a:lumMod val="49000"/>
                    <a:lumOff val="51000"/>
                  </a:schemeClr>
                </a:solidFill>
                <a:latin typeface="Neue Haas Grotesk Text Pro"/>
                <a:ea typeface="+mn-lt"/>
                <a:cs typeface="+mn-lt"/>
              </a:rPr>
              <a:t>txn_token</a:t>
            </a:r>
            <a:r>
              <a:rPr lang="en-GB" sz="2400" b="1" u="sng">
                <a:solidFill>
                  <a:schemeClr val="tx1">
                    <a:lumMod val="49000"/>
                    <a:lumOff val="51000"/>
                  </a:schemeClr>
                </a:solidFill>
                <a:latin typeface="Neue Haas Grotesk Text Pro"/>
                <a:ea typeface="+mn-lt"/>
                <a:cs typeface="+mn-lt"/>
              </a:rPr>
              <a:t> = </a:t>
            </a:r>
            <a:r>
              <a:rPr lang="en-GB" sz="2400" b="1" u="sng" err="1">
                <a:solidFill>
                  <a:schemeClr val="tx1">
                    <a:lumMod val="49000"/>
                    <a:lumOff val="51000"/>
                  </a:schemeClr>
                </a:solidFill>
                <a:latin typeface="Neue Haas Grotesk Text Pro"/>
                <a:ea typeface="+mn-lt"/>
                <a:cs typeface="+mn-lt"/>
              </a:rPr>
              <a:t>txn.amount</a:t>
            </a:r>
            <a:endParaRPr lang="en-GB" b="1">
              <a:solidFill>
                <a:schemeClr val="tx1">
                  <a:lumMod val="49000"/>
                  <a:lumOff val="51000"/>
                </a:schemeClr>
              </a:solidFill>
            </a:endParaRPr>
          </a:p>
          <a:p>
            <a:r>
              <a:rPr lang="en-GB" sz="2400">
                <a:solidFill>
                  <a:schemeClr val="tx1">
                    <a:lumMod val="49000"/>
                    <a:lumOff val="51000"/>
                  </a:schemeClr>
                </a:solidFill>
                <a:latin typeface="Neue Haas Grotesk Text Pro"/>
                <a:ea typeface="+mn-lt"/>
                <a:cs typeface="+mn-lt"/>
              </a:rPr>
              <a:t>else if</a:t>
            </a:r>
            <a:r>
              <a:rPr lang="en-GB" sz="2400" b="1">
                <a:solidFill>
                  <a:schemeClr val="tx1">
                    <a:lumMod val="49000"/>
                    <a:lumOff val="51000"/>
                  </a:schemeClr>
                </a:solidFill>
                <a:latin typeface="Neue Haas Grotesk Text Pro"/>
                <a:ea typeface="+mn-lt"/>
                <a:cs typeface="+mn-lt"/>
              </a:rPr>
              <a:t> </a:t>
            </a:r>
            <a:r>
              <a:rPr lang="en-GB" sz="2400" b="1" err="1">
                <a:solidFill>
                  <a:schemeClr val="tx1">
                    <a:lumMod val="49000"/>
                    <a:lumOff val="51000"/>
                  </a:schemeClr>
                </a:solidFill>
                <a:latin typeface="Neue Haas Grotesk Text Pro"/>
                <a:ea typeface="+mn-lt"/>
                <a:cs typeface="+mn-lt"/>
              </a:rPr>
              <a:t>txn.amount</a:t>
            </a:r>
            <a:r>
              <a:rPr lang="en-GB" sz="2400" b="1">
                <a:solidFill>
                  <a:schemeClr val="tx1">
                    <a:lumMod val="49000"/>
                    <a:lumOff val="51000"/>
                  </a:schemeClr>
                </a:solidFill>
                <a:latin typeface="Neue Haas Grotesk Text Pro"/>
                <a:ea typeface="+mn-lt"/>
                <a:cs typeface="+mn-lt"/>
              </a:rPr>
              <a:t> &lt;= 100:</a:t>
            </a:r>
            <a:endParaRPr lang="en-GB" sz="2400" b="1">
              <a:solidFill>
                <a:schemeClr val="tx1">
                  <a:lumMod val="49000"/>
                  <a:lumOff val="51000"/>
                </a:schemeClr>
              </a:solidFill>
              <a:latin typeface="Neue Haas Grotesk Text Pro"/>
            </a:endParaRPr>
          </a:p>
          <a:p>
            <a:r>
              <a:rPr lang="en-GB" sz="2400" b="1">
                <a:solidFill>
                  <a:schemeClr val="tx1">
                    <a:lumMod val="49000"/>
                    <a:lumOff val="51000"/>
                  </a:schemeClr>
                </a:solidFill>
                <a:latin typeface="Neue Haas Grotesk Text Pro"/>
                <a:ea typeface="+mn-lt"/>
                <a:cs typeface="+mn-lt"/>
              </a:rPr>
              <a:t>    </a:t>
            </a:r>
            <a:r>
              <a:rPr lang="en-GB" sz="2400" b="1" u="sng" err="1">
                <a:solidFill>
                  <a:schemeClr val="tx1">
                    <a:lumMod val="49000"/>
                    <a:lumOff val="51000"/>
                  </a:schemeClr>
                </a:solidFill>
                <a:latin typeface="Neue Haas Grotesk Text Pro"/>
                <a:ea typeface="+mn-lt"/>
                <a:cs typeface="+mn-lt"/>
              </a:rPr>
              <a:t>txn_token</a:t>
            </a:r>
            <a:r>
              <a:rPr lang="en-GB" sz="2400" b="1" u="sng">
                <a:solidFill>
                  <a:schemeClr val="tx1">
                    <a:lumMod val="49000"/>
                    <a:lumOff val="51000"/>
                  </a:schemeClr>
                </a:solidFill>
                <a:latin typeface="Neue Haas Grotesk Text Pro"/>
                <a:ea typeface="+mn-lt"/>
                <a:cs typeface="+mn-lt"/>
              </a:rPr>
              <a:t> = </a:t>
            </a:r>
            <a:r>
              <a:rPr lang="en-GB" sz="2400" b="1" u="sng" err="1">
                <a:solidFill>
                  <a:schemeClr val="tx1">
                    <a:lumMod val="49000"/>
                    <a:lumOff val="51000"/>
                  </a:schemeClr>
                </a:solidFill>
                <a:latin typeface="Neue Haas Grotesk Text Pro"/>
                <a:ea typeface="+mn-lt"/>
                <a:cs typeface="+mn-lt"/>
              </a:rPr>
              <a:t>txn.amount</a:t>
            </a:r>
            <a:endParaRPr lang="en-GB" sz="2400" b="1">
              <a:solidFill>
                <a:schemeClr val="tx1">
                  <a:lumMod val="49000"/>
                  <a:lumOff val="51000"/>
                </a:schemeClr>
              </a:solidFill>
              <a:latin typeface="Neue Haas Grotesk Text Pro"/>
            </a:endParaRPr>
          </a:p>
          <a:p>
            <a:r>
              <a:rPr lang="en-GB" sz="2400">
                <a:solidFill>
                  <a:schemeClr val="tx1">
                    <a:lumMod val="49000"/>
                    <a:lumOff val="51000"/>
                  </a:schemeClr>
                </a:solidFill>
                <a:latin typeface="Neue Haas Grotesk Text Pro"/>
                <a:ea typeface="+mn-lt"/>
                <a:cs typeface="+mn-lt"/>
              </a:rPr>
              <a:t>else if</a:t>
            </a:r>
            <a:r>
              <a:rPr lang="en-GB" sz="2400" b="1">
                <a:solidFill>
                  <a:schemeClr val="tx1">
                    <a:lumMod val="49000"/>
                    <a:lumOff val="51000"/>
                  </a:schemeClr>
                </a:solidFill>
                <a:latin typeface="Neue Haas Grotesk Text Pro"/>
                <a:ea typeface="+mn-lt"/>
                <a:cs typeface="+mn-lt"/>
              </a:rPr>
              <a:t> </a:t>
            </a:r>
            <a:r>
              <a:rPr lang="en-GB" sz="2400" b="1" err="1">
                <a:solidFill>
                  <a:schemeClr val="tx1">
                    <a:lumMod val="49000"/>
                    <a:lumOff val="51000"/>
                  </a:schemeClr>
                </a:solidFill>
                <a:latin typeface="Neue Haas Grotesk Text Pro"/>
                <a:ea typeface="+mn-lt"/>
                <a:cs typeface="+mn-lt"/>
              </a:rPr>
              <a:t>txn.amount</a:t>
            </a:r>
            <a:r>
              <a:rPr lang="en-GB" sz="2400" b="1">
                <a:solidFill>
                  <a:schemeClr val="tx1">
                    <a:lumMod val="49000"/>
                    <a:lumOff val="51000"/>
                  </a:schemeClr>
                </a:solidFill>
                <a:latin typeface="Neue Haas Grotesk Text Pro"/>
                <a:ea typeface="+mn-lt"/>
                <a:cs typeface="+mn-lt"/>
              </a:rPr>
              <a:t> &lt;= 500 </a:t>
            </a:r>
            <a:r>
              <a:rPr lang="en-GB" sz="2400">
                <a:solidFill>
                  <a:schemeClr val="tx1">
                    <a:lumMod val="49000"/>
                    <a:lumOff val="51000"/>
                  </a:schemeClr>
                </a:solidFill>
                <a:latin typeface="Neue Haas Grotesk Text Pro"/>
                <a:ea typeface="+mn-lt"/>
                <a:cs typeface="+mn-lt"/>
              </a:rPr>
              <a:t>&amp;&amp;</a:t>
            </a:r>
            <a:r>
              <a:rPr lang="en-GB" sz="2400" b="1">
                <a:solidFill>
                  <a:schemeClr val="tx1">
                    <a:lumMod val="49000"/>
                    <a:lumOff val="51000"/>
                  </a:schemeClr>
                </a:solidFill>
                <a:latin typeface="Neue Haas Grotesk Text Pro"/>
                <a:ea typeface="+mn-lt"/>
                <a:cs typeface="+mn-lt"/>
              </a:rPr>
              <a:t> </a:t>
            </a:r>
            <a:r>
              <a:rPr lang="en-GB" sz="2400" b="1" err="1">
                <a:solidFill>
                  <a:schemeClr val="tx1">
                    <a:lumMod val="49000"/>
                    <a:lumOff val="51000"/>
                  </a:schemeClr>
                </a:solidFill>
                <a:latin typeface="Neue Haas Grotesk Text Pro"/>
                <a:ea typeface="+mn-lt"/>
                <a:cs typeface="+mn-lt"/>
              </a:rPr>
              <a:t>txn.amount</a:t>
            </a:r>
            <a:r>
              <a:rPr lang="en-GB" sz="2400" b="1">
                <a:solidFill>
                  <a:schemeClr val="tx1">
                    <a:lumMod val="49000"/>
                    <a:lumOff val="51000"/>
                  </a:schemeClr>
                </a:solidFill>
                <a:latin typeface="Neue Haas Grotesk Text Pro"/>
                <a:ea typeface="+mn-lt"/>
                <a:cs typeface="+mn-lt"/>
              </a:rPr>
              <a:t> &gt; 100:</a:t>
            </a:r>
            <a:endParaRPr lang="en-GB" sz="2400" b="1">
              <a:solidFill>
                <a:schemeClr val="tx1">
                  <a:lumMod val="49000"/>
                  <a:lumOff val="51000"/>
                </a:schemeClr>
              </a:solidFill>
              <a:latin typeface="Neue Haas Grotesk Text Pro"/>
            </a:endParaRPr>
          </a:p>
          <a:p>
            <a:r>
              <a:rPr lang="en-GB" sz="2400" b="1">
                <a:solidFill>
                  <a:schemeClr val="tx1">
                    <a:lumMod val="49000"/>
                    <a:lumOff val="51000"/>
                  </a:schemeClr>
                </a:solidFill>
                <a:latin typeface="Neue Haas Grotesk Text Pro"/>
                <a:ea typeface="+mn-lt"/>
                <a:cs typeface="+mn-lt"/>
              </a:rPr>
              <a:t>    </a:t>
            </a:r>
            <a:r>
              <a:rPr lang="en-GB" sz="2400" b="1" u="sng" err="1">
                <a:solidFill>
                  <a:schemeClr val="tx1">
                    <a:lumMod val="49000"/>
                    <a:lumOff val="51000"/>
                  </a:schemeClr>
                </a:solidFill>
                <a:latin typeface="Neue Haas Grotesk Text Pro"/>
                <a:ea typeface="+mn-lt"/>
                <a:cs typeface="+mn-lt"/>
              </a:rPr>
              <a:t>txn_token</a:t>
            </a:r>
            <a:r>
              <a:rPr lang="en-GB" sz="2400" b="1" u="sng">
                <a:solidFill>
                  <a:schemeClr val="tx1">
                    <a:lumMod val="49000"/>
                    <a:lumOff val="51000"/>
                  </a:schemeClr>
                </a:solidFill>
                <a:latin typeface="Neue Haas Grotesk Text Pro"/>
                <a:ea typeface="+mn-lt"/>
                <a:cs typeface="+mn-lt"/>
              </a:rPr>
              <a:t> = 500</a:t>
            </a:r>
            <a:endParaRPr lang="en-GB" sz="2400" b="1">
              <a:solidFill>
                <a:schemeClr val="tx1">
                  <a:lumMod val="49000"/>
                  <a:lumOff val="51000"/>
                </a:schemeClr>
              </a:solidFill>
              <a:latin typeface="Neue Haas Grotesk Text Pro"/>
            </a:endParaRPr>
          </a:p>
          <a:p>
            <a:r>
              <a:rPr lang="en-GB" sz="2400">
                <a:solidFill>
                  <a:schemeClr val="tx1">
                    <a:lumMod val="49000"/>
                    <a:lumOff val="51000"/>
                  </a:schemeClr>
                </a:solidFill>
                <a:latin typeface="Neue Haas Grotesk Text Pro"/>
                <a:ea typeface="+mn-lt"/>
                <a:cs typeface="+mn-lt"/>
              </a:rPr>
              <a:t>else </a:t>
            </a:r>
            <a:r>
              <a:rPr lang="en-GB" sz="2400">
                <a:solidFill>
                  <a:srgbClr val="000000"/>
                </a:solidFill>
                <a:latin typeface="Neue Haas Grotesk Text Pro"/>
                <a:ea typeface="+mn-lt"/>
                <a:cs typeface="+mn-lt"/>
              </a:rPr>
              <a:t>if</a:t>
            </a:r>
            <a:r>
              <a:rPr lang="en-GB" sz="2400" b="1">
                <a:solidFill>
                  <a:srgbClr val="000000"/>
                </a:solidFill>
                <a:latin typeface="Neue Haas Grotesk Text Pro"/>
                <a:ea typeface="+mn-lt"/>
                <a:cs typeface="+mn-lt"/>
              </a:rPr>
              <a:t> </a:t>
            </a:r>
            <a:r>
              <a:rPr lang="en-GB" sz="2400" b="1" err="1">
                <a:solidFill>
                  <a:srgbClr val="000000"/>
                </a:solidFill>
                <a:latin typeface="Neue Haas Grotesk Text Pro"/>
                <a:ea typeface="+mn-lt"/>
                <a:cs typeface="+mn-lt"/>
              </a:rPr>
              <a:t>txn.amount</a:t>
            </a:r>
            <a:r>
              <a:rPr lang="en-GB" sz="2400" b="1">
                <a:solidFill>
                  <a:srgbClr val="000000"/>
                </a:solidFill>
                <a:latin typeface="Neue Haas Grotesk Text Pro"/>
                <a:ea typeface="+mn-lt"/>
                <a:cs typeface="+mn-lt"/>
              </a:rPr>
              <a:t> &lt;= 1000 </a:t>
            </a:r>
            <a:r>
              <a:rPr lang="en-GB" sz="2400">
                <a:solidFill>
                  <a:srgbClr val="000000"/>
                </a:solidFill>
                <a:latin typeface="Neue Haas Grotesk Text Pro"/>
                <a:ea typeface="+mn-lt"/>
                <a:cs typeface="+mn-lt"/>
              </a:rPr>
              <a:t>&amp;&amp;</a:t>
            </a:r>
            <a:r>
              <a:rPr lang="en-GB" sz="2400" b="1">
                <a:solidFill>
                  <a:srgbClr val="000000"/>
                </a:solidFill>
                <a:latin typeface="Neue Haas Grotesk Text Pro"/>
                <a:ea typeface="+mn-lt"/>
                <a:cs typeface="+mn-lt"/>
              </a:rPr>
              <a:t> </a:t>
            </a:r>
            <a:r>
              <a:rPr lang="en-GB" sz="2400" b="1" err="1">
                <a:solidFill>
                  <a:srgbClr val="000000"/>
                </a:solidFill>
                <a:latin typeface="Neue Haas Grotesk Text Pro"/>
                <a:ea typeface="+mn-lt"/>
                <a:cs typeface="+mn-lt"/>
              </a:rPr>
              <a:t>txn.amount</a:t>
            </a:r>
            <a:r>
              <a:rPr lang="en-GB" sz="2400" b="1">
                <a:solidFill>
                  <a:srgbClr val="000000"/>
                </a:solidFill>
                <a:latin typeface="Neue Haas Grotesk Text Pro"/>
                <a:ea typeface="+mn-lt"/>
                <a:cs typeface="+mn-lt"/>
              </a:rPr>
              <a:t> &gt; 500:</a:t>
            </a:r>
            <a:endParaRPr lang="en-GB" sz="2400" b="1">
              <a:solidFill>
                <a:srgbClr val="000000"/>
              </a:solidFill>
              <a:latin typeface="Neue Haas Grotesk Text Pro"/>
            </a:endParaRPr>
          </a:p>
          <a:p>
            <a:r>
              <a:rPr lang="en-GB" sz="2400" b="1">
                <a:solidFill>
                  <a:srgbClr val="000000"/>
                </a:solidFill>
                <a:latin typeface="Neue Haas Grotesk Text Pro"/>
                <a:ea typeface="+mn-lt"/>
                <a:cs typeface="+mn-lt"/>
              </a:rPr>
              <a:t>    </a:t>
            </a:r>
            <a:r>
              <a:rPr lang="en-GB" sz="2400" b="1" u="sng" err="1">
                <a:solidFill>
                  <a:srgbClr val="000000"/>
                </a:solidFill>
                <a:latin typeface="Neue Haas Grotesk Text Pro"/>
                <a:ea typeface="+mn-lt"/>
                <a:cs typeface="+mn-lt"/>
              </a:rPr>
              <a:t>txn_token</a:t>
            </a:r>
            <a:r>
              <a:rPr lang="en-GB" sz="2400" b="1" u="sng">
                <a:solidFill>
                  <a:srgbClr val="000000"/>
                </a:solidFill>
                <a:latin typeface="Neue Haas Grotesk Text Pro"/>
                <a:ea typeface="+mn-lt"/>
                <a:cs typeface="+mn-lt"/>
              </a:rPr>
              <a:t> = 1000</a:t>
            </a:r>
            <a:endParaRPr lang="en-GB" sz="2400" b="1">
              <a:solidFill>
                <a:srgbClr val="000000"/>
              </a:solidFill>
              <a:latin typeface="Neue Haas Grotesk Text Pro"/>
            </a:endParaRPr>
          </a:p>
          <a:p>
            <a:r>
              <a:rPr lang="en-GB" sz="2400">
                <a:solidFill>
                  <a:schemeClr val="tx1">
                    <a:lumMod val="49000"/>
                    <a:lumOff val="51000"/>
                  </a:schemeClr>
                </a:solidFill>
                <a:latin typeface="Neue Haas Grotesk Text Pro"/>
                <a:ea typeface="+mn-lt"/>
                <a:cs typeface="+mn-lt"/>
              </a:rPr>
              <a:t>else if</a:t>
            </a:r>
            <a:r>
              <a:rPr lang="en-GB" sz="2400" b="1">
                <a:solidFill>
                  <a:schemeClr val="tx1">
                    <a:lumMod val="49000"/>
                    <a:lumOff val="51000"/>
                  </a:schemeClr>
                </a:solidFill>
                <a:latin typeface="Neue Haas Grotesk Text Pro"/>
                <a:ea typeface="+mn-lt"/>
                <a:cs typeface="+mn-lt"/>
              </a:rPr>
              <a:t> </a:t>
            </a:r>
            <a:r>
              <a:rPr lang="en-GB" sz="2400" b="1" err="1">
                <a:solidFill>
                  <a:schemeClr val="tx1">
                    <a:lumMod val="49000"/>
                    <a:lumOff val="51000"/>
                  </a:schemeClr>
                </a:solidFill>
                <a:latin typeface="Neue Haas Grotesk Text Pro"/>
                <a:ea typeface="+mn-lt"/>
                <a:cs typeface="+mn-lt"/>
              </a:rPr>
              <a:t>txn.amount</a:t>
            </a:r>
            <a:r>
              <a:rPr lang="en-GB" sz="2400" b="1">
                <a:solidFill>
                  <a:schemeClr val="tx1">
                    <a:lumMod val="49000"/>
                    <a:lumOff val="51000"/>
                  </a:schemeClr>
                </a:solidFill>
                <a:latin typeface="Neue Haas Grotesk Text Pro"/>
                <a:ea typeface="+mn-lt"/>
                <a:cs typeface="+mn-lt"/>
              </a:rPr>
              <a:t> &gt; 1000 </a:t>
            </a:r>
            <a:r>
              <a:rPr lang="en-GB" sz="2400">
                <a:solidFill>
                  <a:schemeClr val="tx1">
                    <a:lumMod val="49000"/>
                    <a:lumOff val="51000"/>
                  </a:schemeClr>
                </a:solidFill>
                <a:latin typeface="Neue Haas Grotesk Text Pro"/>
                <a:ea typeface="+mn-lt"/>
                <a:cs typeface="+mn-lt"/>
              </a:rPr>
              <a:t>&amp;&amp;</a:t>
            </a:r>
            <a:r>
              <a:rPr lang="en-GB" sz="2400" b="1">
                <a:solidFill>
                  <a:schemeClr val="tx1">
                    <a:lumMod val="49000"/>
                    <a:lumOff val="51000"/>
                  </a:schemeClr>
                </a:solidFill>
                <a:latin typeface="Neue Haas Grotesk Text Pro"/>
                <a:ea typeface="+mn-lt"/>
                <a:cs typeface="+mn-lt"/>
              </a:rPr>
              <a:t> </a:t>
            </a:r>
            <a:r>
              <a:rPr lang="en-GB" sz="2400" b="1" err="1">
                <a:solidFill>
                  <a:schemeClr val="tx1">
                    <a:lumMod val="49000"/>
                    <a:lumOff val="51000"/>
                  </a:schemeClr>
                </a:solidFill>
                <a:latin typeface="Neue Haas Grotesk Text Pro"/>
                <a:ea typeface="+mn-lt"/>
                <a:cs typeface="+mn-lt"/>
              </a:rPr>
              <a:t>txn.amount</a:t>
            </a:r>
            <a:r>
              <a:rPr lang="en-GB" sz="2400" b="1">
                <a:solidFill>
                  <a:schemeClr val="tx1">
                    <a:lumMod val="49000"/>
                    <a:lumOff val="51000"/>
                  </a:schemeClr>
                </a:solidFill>
                <a:latin typeface="Neue Haas Grotesk Text Pro"/>
                <a:ea typeface="+mn-lt"/>
                <a:cs typeface="+mn-lt"/>
              </a:rPr>
              <a:t> &lt; 5000:</a:t>
            </a:r>
            <a:endParaRPr lang="en-GB" sz="2400" b="1">
              <a:solidFill>
                <a:schemeClr val="tx1">
                  <a:lumMod val="49000"/>
                  <a:lumOff val="51000"/>
                </a:schemeClr>
              </a:solidFill>
              <a:latin typeface="Neue Haas Grotesk Text Pro"/>
            </a:endParaRPr>
          </a:p>
          <a:p>
            <a:r>
              <a:rPr lang="en-GB" sz="2400" b="1">
                <a:solidFill>
                  <a:schemeClr val="tx1">
                    <a:lumMod val="49000"/>
                    <a:lumOff val="51000"/>
                  </a:schemeClr>
                </a:solidFill>
                <a:latin typeface="Neue Haas Grotesk Text Pro"/>
                <a:ea typeface="+mn-lt"/>
                <a:cs typeface="+mn-lt"/>
              </a:rPr>
              <a:t>    </a:t>
            </a:r>
            <a:r>
              <a:rPr lang="en-GB" sz="2400" b="1" u="sng" err="1">
                <a:solidFill>
                  <a:schemeClr val="tx1">
                    <a:lumMod val="49000"/>
                    <a:lumOff val="51000"/>
                  </a:schemeClr>
                </a:solidFill>
                <a:latin typeface="Neue Haas Grotesk Text Pro"/>
                <a:ea typeface="+mn-lt"/>
                <a:cs typeface="+mn-lt"/>
              </a:rPr>
              <a:t>txn_token</a:t>
            </a:r>
            <a:r>
              <a:rPr lang="en-GB" sz="2400" b="1" u="sng">
                <a:solidFill>
                  <a:schemeClr val="tx1">
                    <a:lumMod val="49000"/>
                    <a:lumOff val="51000"/>
                  </a:schemeClr>
                </a:solidFill>
                <a:latin typeface="Neue Haas Grotesk Text Pro"/>
                <a:ea typeface="+mn-lt"/>
                <a:cs typeface="+mn-lt"/>
              </a:rPr>
              <a:t> = (</a:t>
            </a:r>
            <a:r>
              <a:rPr lang="en-GB" sz="2400" b="1" u="sng" err="1">
                <a:solidFill>
                  <a:schemeClr val="tx1">
                    <a:lumMod val="49000"/>
                    <a:lumOff val="51000"/>
                  </a:schemeClr>
                </a:solidFill>
                <a:latin typeface="Neue Haas Grotesk Text Pro"/>
                <a:ea typeface="+mn-lt"/>
                <a:cs typeface="+mn-lt"/>
              </a:rPr>
              <a:t>txn.amount</a:t>
            </a:r>
            <a:r>
              <a:rPr lang="en-GB" sz="2400" b="1" u="sng">
                <a:solidFill>
                  <a:schemeClr val="tx1">
                    <a:lumMod val="49000"/>
                    <a:lumOff val="51000"/>
                  </a:schemeClr>
                </a:solidFill>
                <a:latin typeface="Neue Haas Grotesk Text Pro"/>
                <a:ea typeface="+mn-lt"/>
                <a:cs typeface="+mn-lt"/>
              </a:rPr>
              <a:t> / 1000 + 1) * 1000</a:t>
            </a:r>
            <a:endParaRPr lang="en-GB" sz="2400" b="1">
              <a:solidFill>
                <a:schemeClr val="tx1">
                  <a:lumMod val="49000"/>
                  <a:lumOff val="51000"/>
                </a:schemeClr>
              </a:solidFill>
              <a:latin typeface="Neue Haas Grotesk Text Pro"/>
            </a:endParaRPr>
          </a:p>
          <a:p>
            <a:r>
              <a:rPr lang="en-GB" sz="2400">
                <a:solidFill>
                  <a:schemeClr val="tx1">
                    <a:lumMod val="49000"/>
                    <a:lumOff val="51000"/>
                  </a:schemeClr>
                </a:solidFill>
                <a:latin typeface="Neue Haas Grotesk Text Pro"/>
                <a:ea typeface="+mn-lt"/>
                <a:cs typeface="+mn-lt"/>
              </a:rPr>
              <a:t>else if</a:t>
            </a:r>
            <a:r>
              <a:rPr lang="en-GB" sz="2400" b="1">
                <a:solidFill>
                  <a:schemeClr val="tx1">
                    <a:lumMod val="49000"/>
                    <a:lumOff val="51000"/>
                  </a:schemeClr>
                </a:solidFill>
                <a:latin typeface="Neue Haas Grotesk Text Pro"/>
                <a:ea typeface="+mn-lt"/>
                <a:cs typeface="+mn-lt"/>
              </a:rPr>
              <a:t> </a:t>
            </a:r>
            <a:r>
              <a:rPr lang="en-GB" sz="2400" b="1" err="1">
                <a:solidFill>
                  <a:schemeClr val="tx1">
                    <a:lumMod val="49000"/>
                    <a:lumOff val="51000"/>
                  </a:schemeClr>
                </a:solidFill>
                <a:latin typeface="Neue Haas Grotesk Text Pro"/>
                <a:ea typeface="+mn-lt"/>
                <a:cs typeface="+mn-lt"/>
              </a:rPr>
              <a:t>txn.amount</a:t>
            </a:r>
            <a:r>
              <a:rPr lang="en-GB" sz="2400" b="1">
                <a:solidFill>
                  <a:schemeClr val="tx1">
                    <a:lumMod val="49000"/>
                    <a:lumOff val="51000"/>
                  </a:schemeClr>
                </a:solidFill>
                <a:latin typeface="Neue Haas Grotesk Text Pro"/>
                <a:ea typeface="+mn-lt"/>
                <a:cs typeface="+mn-lt"/>
              </a:rPr>
              <a:t> &gt; 5000:</a:t>
            </a:r>
            <a:endParaRPr lang="en-GB" sz="2400" b="1">
              <a:solidFill>
                <a:schemeClr val="tx1">
                  <a:lumMod val="49000"/>
                  <a:lumOff val="51000"/>
                </a:schemeClr>
              </a:solidFill>
              <a:latin typeface="Neue Haas Grotesk Text Pro"/>
            </a:endParaRPr>
          </a:p>
          <a:p>
            <a:r>
              <a:rPr lang="en-GB" sz="2400" b="1">
                <a:solidFill>
                  <a:schemeClr val="tx1">
                    <a:lumMod val="49000"/>
                    <a:lumOff val="51000"/>
                  </a:schemeClr>
                </a:solidFill>
                <a:latin typeface="Neue Haas Grotesk Text Pro"/>
                <a:ea typeface="+mn-lt"/>
                <a:cs typeface="+mn-lt"/>
              </a:rPr>
              <a:t>    </a:t>
            </a:r>
            <a:r>
              <a:rPr lang="en-GB" sz="2400" b="1" u="sng" err="1">
                <a:solidFill>
                  <a:schemeClr val="tx1">
                    <a:lumMod val="49000"/>
                    <a:lumOff val="51000"/>
                  </a:schemeClr>
                </a:solidFill>
                <a:latin typeface="Neue Haas Grotesk Text Pro"/>
                <a:ea typeface="+mn-lt"/>
                <a:cs typeface="+mn-lt"/>
              </a:rPr>
              <a:t>txn_token</a:t>
            </a:r>
            <a:r>
              <a:rPr lang="en-GB" sz="2400" b="1" u="sng">
                <a:solidFill>
                  <a:schemeClr val="tx1">
                    <a:lumMod val="49000"/>
                    <a:lumOff val="51000"/>
                  </a:schemeClr>
                </a:solidFill>
                <a:latin typeface="Neue Haas Grotesk Text Pro"/>
                <a:ea typeface="+mn-lt"/>
                <a:cs typeface="+mn-lt"/>
              </a:rPr>
              <a:t> = 10000</a:t>
            </a:r>
            <a:endParaRPr lang="en-GB" sz="2400" b="1">
              <a:solidFill>
                <a:schemeClr val="tx1">
                  <a:lumMod val="49000"/>
                  <a:lumOff val="51000"/>
                </a:schemeClr>
              </a:solidFill>
              <a:latin typeface="Neue Haas Grotesk Text Pro"/>
              <a:ea typeface="+mn-lt"/>
              <a:cs typeface="+mn-lt"/>
            </a:endParaRPr>
          </a:p>
          <a:p>
            <a:endParaRPr lang="en-GB" sz="2400" b="1">
              <a:solidFill>
                <a:srgbClr val="000000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1B425C2-E61E-B909-E69F-36655563FD6B}"/>
              </a:ext>
            </a:extLst>
          </p:cNvPr>
          <p:cNvSpPr txBox="1">
            <a:spLocks/>
          </p:cNvSpPr>
          <p:nvPr/>
        </p:nvSpPr>
        <p:spPr>
          <a:xfrm>
            <a:off x="7762268" y="1381860"/>
            <a:ext cx="4128953" cy="350107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defPPr rtl="0">
              <a:defRPr lang="en-GB"/>
            </a:defPPr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4400" b="0"/>
              <a:t>So, we make</a:t>
            </a:r>
          </a:p>
          <a:p>
            <a:r>
              <a:rPr lang="en-US" sz="4400" b="0"/>
              <a:t>Tokens with</a:t>
            </a:r>
          </a:p>
          <a:p>
            <a:r>
              <a:rPr lang="en-GB" sz="4400"/>
              <a:t>Amount: </a:t>
            </a:r>
            <a:endParaRPr lang="en-US" sz="4400" b="0">
              <a:latin typeface="Tenorite"/>
              <a:ea typeface="Roboto"/>
              <a:cs typeface="Roboto"/>
            </a:endParaRPr>
          </a:p>
          <a:p>
            <a:r>
              <a:rPr lang="en-GB" sz="4400">
                <a:latin typeface="Roboto"/>
                <a:ea typeface="Roboto"/>
                <a:cs typeface="Roboto"/>
              </a:rPr>
              <a:t>₹1000</a:t>
            </a:r>
            <a:r>
              <a:rPr lang="en-GB" sz="4400"/>
              <a:t> </a:t>
            </a:r>
            <a:endParaRPr lang="en-US" sz="4400" b="0"/>
          </a:p>
          <a:p>
            <a:r>
              <a:rPr lang="en-GB" sz="4400"/>
              <a:t>Frequency: 3</a:t>
            </a:r>
            <a:endParaRPr lang="en-US" sz="4400"/>
          </a:p>
        </p:txBody>
      </p:sp>
    </p:spTree>
    <p:extLst>
      <p:ext uri="{BB962C8B-B14F-4D97-AF65-F5344CB8AC3E}">
        <p14:creationId xmlns:p14="http://schemas.microsoft.com/office/powerpoint/2010/main" val="29467015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A875D55-4A80-43E9-38F6-27E366493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blue and white logo&#10;&#10;AI-generated content may be incorrect.">
            <a:extLst>
              <a:ext uri="{FF2B5EF4-FFF2-40B4-BE49-F238E27FC236}">
                <a16:creationId xmlns:a16="http://schemas.microsoft.com/office/drawing/2014/main" id="{70742BA1-3C98-F5C6-E4B2-F42AF09847F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17500" y1="38616" x2="17500" y2="38616"/>
                        <a14:foregroundMark x1="57000" y1="36612" x2="57000" y2="36612"/>
                        <a14:foregroundMark x1="76333" y1="36612" x2="76333" y2="36612"/>
                        <a14:foregroundMark x1="85500" y1="37705" x2="85500" y2="37705"/>
                        <a14:foregroundMark x1="82167" y1="38616" x2="82167" y2="38616"/>
                        <a14:foregroundMark x1="85917" y1="41348" x2="85917" y2="41348"/>
                        <a14:foregroundMark x1="80917" y1="42259" x2="80917" y2="42259"/>
                        <a14:foregroundMark x1="85917" y1="39526" x2="85917" y2="39526"/>
                        <a14:foregroundMark x1="82583" y1="39526" x2="82583" y2="39526"/>
                        <a14:foregroundMark x1="84667" y1="42259" x2="84667" y2="42259"/>
                        <a14:foregroundMark x1="86333" y1="38616" x2="86333" y2="38616"/>
                        <a14:foregroundMark x1="74583" y1="37705" x2="74583" y2="37705"/>
                        <a14:foregroundMark x1="75917" y1="33880" x2="75917" y2="33880"/>
                        <a14:foregroundMark x1="76333" y1="33880" x2="76333" y2="33880"/>
                        <a14:foregroundMark x1="63250" y1="28415" x2="63250" y2="28415"/>
                        <a14:foregroundMark x1="50667" y1="29326" x2="50667" y2="29326"/>
                        <a14:foregroundMark x1="33083" y1="31148" x2="33083" y2="3114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448" r="8218" b="-1"/>
          <a:stretch>
            <a:fillRect/>
          </a:stretch>
        </p:blipFill>
        <p:spPr>
          <a:xfrm>
            <a:off x="1" y="1"/>
            <a:ext cx="1219200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7FCF4CF-6563-EC00-5A8C-30A1CD4A8E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01923" y="1482602"/>
            <a:ext cx="7588155" cy="2236264"/>
          </a:xfrm>
        </p:spPr>
        <p:txBody>
          <a:bodyPr>
            <a:normAutofit/>
          </a:bodyPr>
          <a:lstStyle/>
          <a:p>
            <a:r>
              <a:rPr lang="en-GB" sz="5400">
                <a:solidFill>
                  <a:srgbClr val="FFFFFF"/>
                </a:solidFill>
              </a:rPr>
              <a:t>Demo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327659D-B389-15A0-0920-EE4B75C563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01923" y="3793937"/>
            <a:ext cx="7588155" cy="141409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GB" sz="2200">
                <a:solidFill>
                  <a:srgbClr val="FFFFFF"/>
                </a:solidFill>
              </a:rPr>
              <a:t>CBDC-TokenAI</a:t>
            </a:r>
          </a:p>
        </p:txBody>
      </p:sp>
    </p:spTree>
    <p:extLst>
      <p:ext uri="{BB962C8B-B14F-4D97-AF65-F5344CB8AC3E}">
        <p14:creationId xmlns:p14="http://schemas.microsoft.com/office/powerpoint/2010/main" val="34331040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8C0710-00B7-1FEA-ABE8-D4A9E24DEF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19FE4DF3-728B-0E2F-003E-27483137A965}"/>
              </a:ext>
            </a:extLst>
          </p:cNvPr>
          <p:cNvSpPr/>
          <p:nvPr/>
        </p:nvSpPr>
        <p:spPr>
          <a:xfrm>
            <a:off x="-74646" y="214953"/>
            <a:ext cx="12344401" cy="550344"/>
          </a:xfrm>
          <a:prstGeom prst="rect">
            <a:avLst/>
          </a:prstGeom>
          <a:gradFill flip="none" rotWithShape="1">
            <a:gsLst>
              <a:gs pos="54000">
                <a:srgbClr val="21317D"/>
              </a:gs>
              <a:gs pos="75000">
                <a:srgbClr val="21317D">
                  <a:tint val="44500"/>
                  <a:satMod val="160000"/>
                </a:srgbClr>
              </a:gs>
              <a:gs pos="100000">
                <a:srgbClr val="21317D">
                  <a:tint val="23500"/>
                  <a:satMod val="160000"/>
                </a:srgbClr>
              </a:gs>
            </a:gsLst>
            <a:lin ang="0" scaled="1"/>
            <a:tileRect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IN" sz="2400">
                <a:latin typeface="Aptos Black"/>
              </a:rPr>
              <a:t>Our Team</a:t>
            </a:r>
            <a:endParaRPr lang="en-US"/>
          </a:p>
        </p:txBody>
      </p:sp>
      <p:pic>
        <p:nvPicPr>
          <p:cNvPr id="4" name="Picture 3" descr="A blue and white logo&#10;&#10;AI-generated content may be incorrect.">
            <a:extLst>
              <a:ext uri="{FF2B5EF4-FFF2-40B4-BE49-F238E27FC236}">
                <a16:creationId xmlns:a16="http://schemas.microsoft.com/office/drawing/2014/main" id="{D9AFCEF1-E46E-8BF8-8C30-3A9AA6B2710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17500" y1="38616" x2="17500" y2="38616"/>
                        <a14:foregroundMark x1="57000" y1="36612" x2="57000" y2="36612"/>
                        <a14:foregroundMark x1="76333" y1="36612" x2="76333" y2="36612"/>
                        <a14:foregroundMark x1="85500" y1="37705" x2="85500" y2="37705"/>
                        <a14:foregroundMark x1="82167" y1="38616" x2="82167" y2="38616"/>
                        <a14:foregroundMark x1="85917" y1="41348" x2="85917" y2="41348"/>
                        <a14:foregroundMark x1="80917" y1="42259" x2="80917" y2="42259"/>
                        <a14:foregroundMark x1="85917" y1="39526" x2="85917" y2="39526"/>
                        <a14:foregroundMark x1="82583" y1="39526" x2="82583" y2="39526"/>
                        <a14:foregroundMark x1="84667" y1="42259" x2="84667" y2="42259"/>
                        <a14:foregroundMark x1="86333" y1="38616" x2="86333" y2="38616"/>
                        <a14:foregroundMark x1="74583" y1="37705" x2="74583" y2="37705"/>
                        <a14:foregroundMark x1="75917" y1="33880" x2="75917" y2="33880"/>
                        <a14:foregroundMark x1="76333" y1="33880" x2="76333" y2="33880"/>
                        <a14:foregroundMark x1="63250" y1="28415" x2="63250" y2="28415"/>
                        <a14:foregroundMark x1="50667" y1="29326" x2="50667" y2="29326"/>
                        <a14:foregroundMark x1="33083" y1="31148" x2="33083" y2="3114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817" t="16517" r="8588" b="35772"/>
          <a:stretch/>
        </p:blipFill>
        <p:spPr>
          <a:xfrm>
            <a:off x="10436768" y="282240"/>
            <a:ext cx="1535147" cy="41577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E30F7A9B-9F7B-DC0C-43A8-458050CA7318}"/>
                  </a:ext>
                </a:extLst>
              </p14:cNvPr>
              <p14:cNvContentPartPr/>
              <p14:nvPr/>
            </p14:nvContentPartPr>
            <p14:xfrm>
              <a:off x="1662131" y="256860"/>
              <a:ext cx="3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E30F7A9B-9F7B-DC0C-43A8-458050CA731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53131" y="202860"/>
                <a:ext cx="18000" cy="108000"/>
              </a:xfrm>
              <a:prstGeom prst="rect">
                <a:avLst/>
              </a:prstGeom>
            </p:spPr>
          </p:pic>
        </mc:Fallback>
      </mc:AlternateContent>
      <p:sp>
        <p:nvSpPr>
          <p:cNvPr id="3" name="Title 1">
            <a:extLst>
              <a:ext uri="{FF2B5EF4-FFF2-40B4-BE49-F238E27FC236}">
                <a16:creationId xmlns:a16="http://schemas.microsoft.com/office/drawing/2014/main" id="{F7768591-4306-BD4D-6635-9D222032A647}"/>
              </a:ext>
            </a:extLst>
          </p:cNvPr>
          <p:cNvSpPr txBox="1">
            <a:spLocks/>
          </p:cNvSpPr>
          <p:nvPr/>
        </p:nvSpPr>
        <p:spPr>
          <a:xfrm>
            <a:off x="58733" y="1546018"/>
            <a:ext cx="5495196" cy="78925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defPPr rtl="0">
              <a:defRPr lang="en-GB"/>
            </a:defPPr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Arial"/>
              <a:buChar char="•"/>
            </a:pPr>
            <a:r>
              <a:rPr lang="en-GB" sz="4000" b="0"/>
              <a:t>Jeevan </a:t>
            </a:r>
            <a:r>
              <a:rPr lang="en-GB" sz="4000" b="0" err="1"/>
              <a:t>Sammeswar</a:t>
            </a:r>
            <a:endParaRPr lang="en-US" sz="4000" b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9F281C3-40ED-CD4B-7FFA-1A4AA0D8F13C}"/>
              </a:ext>
            </a:extLst>
          </p:cNvPr>
          <p:cNvSpPr txBox="1">
            <a:spLocks/>
          </p:cNvSpPr>
          <p:nvPr/>
        </p:nvSpPr>
        <p:spPr>
          <a:xfrm>
            <a:off x="5985044" y="1546018"/>
            <a:ext cx="4980599" cy="78925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defPPr rtl="0">
              <a:defRPr lang="en-GB"/>
            </a:defPPr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Arial"/>
              <a:buChar char="•"/>
            </a:pPr>
            <a:r>
              <a:rPr lang="en-GB" sz="4000" b="0"/>
              <a:t>Praval </a:t>
            </a:r>
            <a:r>
              <a:rPr lang="en-GB" sz="4000" b="0" err="1"/>
              <a:t>Pattam</a:t>
            </a:r>
            <a:endParaRPr lang="en-US" err="1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23D6F02-7CCA-CEE9-7BB3-545C823B7154}"/>
              </a:ext>
            </a:extLst>
          </p:cNvPr>
          <p:cNvSpPr txBox="1">
            <a:spLocks/>
          </p:cNvSpPr>
          <p:nvPr/>
        </p:nvSpPr>
        <p:spPr>
          <a:xfrm>
            <a:off x="58733" y="2666606"/>
            <a:ext cx="4980599" cy="78925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defPPr rtl="0">
              <a:defRPr lang="en-GB"/>
            </a:defPPr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Arial"/>
              <a:buChar char="•"/>
            </a:pPr>
            <a:r>
              <a:rPr lang="en-GB" sz="4000" b="0"/>
              <a:t>Rajeev Mahato</a:t>
            </a:r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EFA4BFC-85EE-B953-1B23-704ABD9C9F0D}"/>
              </a:ext>
            </a:extLst>
          </p:cNvPr>
          <p:cNvSpPr txBox="1">
            <a:spLocks/>
          </p:cNvSpPr>
          <p:nvPr/>
        </p:nvSpPr>
        <p:spPr>
          <a:xfrm>
            <a:off x="5983734" y="4052934"/>
            <a:ext cx="4980599" cy="78925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defPPr rtl="0">
              <a:defRPr lang="en-GB"/>
            </a:defPPr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Arial"/>
              <a:buChar char="•"/>
            </a:pPr>
            <a:r>
              <a:rPr lang="en-GB" sz="4000" b="0"/>
              <a:t>Vijay Ganesh</a:t>
            </a:r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D0BF153-7B82-B60F-A0F2-CEA393BD0A8B}"/>
              </a:ext>
            </a:extLst>
          </p:cNvPr>
          <p:cNvSpPr txBox="1">
            <a:spLocks/>
          </p:cNvSpPr>
          <p:nvPr/>
        </p:nvSpPr>
        <p:spPr>
          <a:xfrm>
            <a:off x="58732" y="3944075"/>
            <a:ext cx="4980599" cy="78925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defPPr rtl="0">
              <a:defRPr lang="en-GB"/>
            </a:defPPr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Arial"/>
              <a:buChar char="•"/>
            </a:pPr>
            <a:r>
              <a:rPr lang="en-GB" sz="4000" b="0"/>
              <a:t>Harshit Rajan</a:t>
            </a:r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0B5047D-7AE9-20F5-B869-F31E262B5760}"/>
              </a:ext>
            </a:extLst>
          </p:cNvPr>
          <p:cNvSpPr txBox="1">
            <a:spLocks/>
          </p:cNvSpPr>
          <p:nvPr/>
        </p:nvSpPr>
        <p:spPr>
          <a:xfrm>
            <a:off x="5983733" y="2775462"/>
            <a:ext cx="6076591" cy="78925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defPPr rtl="0">
              <a:defRPr lang="en-GB"/>
            </a:defPPr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Arial"/>
              <a:buChar char="•"/>
            </a:pPr>
            <a:r>
              <a:rPr lang="en-GB" sz="4000" b="0"/>
              <a:t>Subhamoy Sadhukhan</a:t>
            </a:r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7F6DA10-7054-AAD6-D061-9DD3725A2DBE}"/>
              </a:ext>
            </a:extLst>
          </p:cNvPr>
          <p:cNvSpPr txBox="1">
            <a:spLocks/>
          </p:cNvSpPr>
          <p:nvPr/>
        </p:nvSpPr>
        <p:spPr>
          <a:xfrm>
            <a:off x="58732" y="5008636"/>
            <a:ext cx="8578705" cy="78925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defPPr rtl="0">
              <a:defRPr lang="en-GB"/>
            </a:defPPr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Arial"/>
              <a:buChar char="•"/>
            </a:pPr>
            <a:r>
              <a:rPr lang="en-GB" sz="4000" b="0" err="1"/>
              <a:t>Balamuragan</a:t>
            </a:r>
            <a:r>
              <a:rPr lang="en-GB" sz="4000" b="0"/>
              <a:t> Veeraswamy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41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130C0F-9735-0894-9A57-D763C93CC0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7A9B6525-727F-DD2A-6F65-94C2FBD56709}"/>
              </a:ext>
            </a:extLst>
          </p:cNvPr>
          <p:cNvSpPr/>
          <p:nvPr/>
        </p:nvSpPr>
        <p:spPr>
          <a:xfrm>
            <a:off x="-74646" y="214953"/>
            <a:ext cx="12344401" cy="550344"/>
          </a:xfrm>
          <a:prstGeom prst="rect">
            <a:avLst/>
          </a:prstGeom>
          <a:gradFill flip="none" rotWithShape="1">
            <a:gsLst>
              <a:gs pos="54000">
                <a:srgbClr val="21317D"/>
              </a:gs>
              <a:gs pos="75000">
                <a:srgbClr val="21317D">
                  <a:tint val="44500"/>
                  <a:satMod val="160000"/>
                </a:srgbClr>
              </a:gs>
              <a:gs pos="100000">
                <a:srgbClr val="21317D">
                  <a:tint val="23500"/>
                  <a:satMod val="160000"/>
                </a:srgbClr>
              </a:gs>
            </a:gsLst>
            <a:lin ang="0" scaled="1"/>
            <a:tileRect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IN" sz="2400">
                <a:latin typeface="Aptos Black"/>
              </a:rPr>
              <a:t>Future Developments</a:t>
            </a:r>
            <a:endParaRPr lang="en-US"/>
          </a:p>
        </p:txBody>
      </p:sp>
      <p:pic>
        <p:nvPicPr>
          <p:cNvPr id="4" name="Picture 3" descr="A blue and white logo&#10;&#10;AI-generated content may be incorrect.">
            <a:extLst>
              <a:ext uri="{FF2B5EF4-FFF2-40B4-BE49-F238E27FC236}">
                <a16:creationId xmlns:a16="http://schemas.microsoft.com/office/drawing/2014/main" id="{25188276-2CF0-5EBC-78CA-3428D2F9ABC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17500" y1="38616" x2="17500" y2="38616"/>
                        <a14:foregroundMark x1="57000" y1="36612" x2="57000" y2="36612"/>
                        <a14:foregroundMark x1="76333" y1="36612" x2="76333" y2="36612"/>
                        <a14:foregroundMark x1="85500" y1="37705" x2="85500" y2="37705"/>
                        <a14:foregroundMark x1="82167" y1="38616" x2="82167" y2="38616"/>
                        <a14:foregroundMark x1="85917" y1="41348" x2="85917" y2="41348"/>
                        <a14:foregroundMark x1="80917" y1="42259" x2="80917" y2="42259"/>
                        <a14:foregroundMark x1="85917" y1="39526" x2="85917" y2="39526"/>
                        <a14:foregroundMark x1="82583" y1="39526" x2="82583" y2="39526"/>
                        <a14:foregroundMark x1="84667" y1="42259" x2="84667" y2="42259"/>
                        <a14:foregroundMark x1="86333" y1="38616" x2="86333" y2="38616"/>
                        <a14:foregroundMark x1="74583" y1="37705" x2="74583" y2="37705"/>
                        <a14:foregroundMark x1="75917" y1="33880" x2="75917" y2="33880"/>
                        <a14:foregroundMark x1="76333" y1="33880" x2="76333" y2="33880"/>
                        <a14:foregroundMark x1="63250" y1="28415" x2="63250" y2="28415"/>
                        <a14:foregroundMark x1="50667" y1="29326" x2="50667" y2="29326"/>
                        <a14:foregroundMark x1="33083" y1="31148" x2="33083" y2="3114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817" t="16517" r="8588" b="35772"/>
          <a:stretch/>
        </p:blipFill>
        <p:spPr>
          <a:xfrm>
            <a:off x="10436768" y="282240"/>
            <a:ext cx="1535147" cy="41577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7F05C84-856D-D157-D870-A16E8A81D2F6}"/>
                  </a:ext>
                </a:extLst>
              </p14:cNvPr>
              <p14:cNvContentPartPr/>
              <p14:nvPr/>
            </p14:nvContentPartPr>
            <p14:xfrm>
              <a:off x="1662131" y="256860"/>
              <a:ext cx="3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7F05C84-856D-D157-D870-A16E8A81D2F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53131" y="202860"/>
                <a:ext cx="18000" cy="1080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D2C6ED62-EF48-B291-7CAB-6DC51CD10B75}"/>
              </a:ext>
            </a:extLst>
          </p:cNvPr>
          <p:cNvSpPr txBox="1"/>
          <p:nvPr/>
        </p:nvSpPr>
        <p:spPr>
          <a:xfrm>
            <a:off x="724131" y="2306320"/>
            <a:ext cx="10753635" cy="29890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 algn="just">
              <a:lnSpc>
                <a:spcPts val="3150"/>
              </a:lnSpc>
              <a:buFont typeface="Arial"/>
              <a:buChar char="•"/>
            </a:pPr>
            <a:r>
              <a:rPr lang="en-GB" sz="4000">
                <a:latin typeface="Tenorite"/>
                <a:cs typeface="Segoe UI"/>
              </a:rPr>
              <a:t>Using Data stored at the Bank instead of TRS</a:t>
            </a:r>
          </a:p>
          <a:p>
            <a:pPr marL="457200" indent="-457200" algn="just">
              <a:lnSpc>
                <a:spcPts val="3150"/>
              </a:lnSpc>
              <a:buFont typeface="Arial"/>
              <a:buChar char="•"/>
            </a:pPr>
            <a:endParaRPr lang="en-GB" sz="4000">
              <a:latin typeface="Tenorite"/>
              <a:cs typeface="Segoe UI"/>
            </a:endParaRPr>
          </a:p>
          <a:p>
            <a:pPr marL="457200" indent="-457200" algn="just">
              <a:lnSpc>
                <a:spcPts val="3150"/>
              </a:lnSpc>
              <a:buFont typeface="Arial"/>
              <a:buChar char="•"/>
            </a:pPr>
            <a:r>
              <a:rPr lang="en-GB" sz="4000">
                <a:latin typeface="Tenorite"/>
                <a:cs typeface="Segoe UI"/>
              </a:rPr>
              <a:t>Automatic Token Splitting at Bank side</a:t>
            </a:r>
          </a:p>
          <a:p>
            <a:pPr marL="457200" indent="-457200" algn="just">
              <a:lnSpc>
                <a:spcPts val="3150"/>
              </a:lnSpc>
              <a:buFont typeface="Arial"/>
              <a:buChar char="•"/>
            </a:pPr>
            <a:endParaRPr lang="en-GB" sz="4000">
              <a:latin typeface="Tenorite"/>
              <a:cs typeface="Segoe UI"/>
            </a:endParaRPr>
          </a:p>
          <a:p>
            <a:pPr marL="457200" indent="-457200" algn="just">
              <a:lnSpc>
                <a:spcPts val="3150"/>
              </a:lnSpc>
              <a:buFont typeface="Arial"/>
              <a:buChar char="•"/>
            </a:pPr>
            <a:r>
              <a:rPr lang="en-GB" sz="4000">
                <a:latin typeface="Tenorite"/>
                <a:cs typeface="Segoe UI"/>
              </a:rPr>
              <a:t>Token Analytics</a:t>
            </a:r>
          </a:p>
          <a:p>
            <a:pPr marL="457200" indent="-457200" algn="just">
              <a:lnSpc>
                <a:spcPts val="3150"/>
              </a:lnSpc>
              <a:buFont typeface="Arial"/>
              <a:buChar char="•"/>
            </a:pPr>
            <a:endParaRPr lang="en-GB" sz="4000">
              <a:latin typeface="Tenorite"/>
              <a:cs typeface="Segoe UI"/>
            </a:endParaRPr>
          </a:p>
          <a:p>
            <a:pPr marL="457200" indent="-457200" algn="just">
              <a:lnSpc>
                <a:spcPts val="3150"/>
              </a:lnSpc>
              <a:buFont typeface="Arial"/>
              <a:buChar char="•"/>
            </a:pPr>
            <a:r>
              <a:rPr lang="en-GB" sz="4000">
                <a:latin typeface="Tenorite"/>
                <a:cs typeface="Segoe UI"/>
              </a:rPr>
              <a:t>Token Merging</a:t>
            </a:r>
          </a:p>
        </p:txBody>
      </p:sp>
    </p:spTree>
    <p:extLst>
      <p:ext uri="{BB962C8B-B14F-4D97-AF65-F5344CB8AC3E}">
        <p14:creationId xmlns:p14="http://schemas.microsoft.com/office/powerpoint/2010/main" val="1074801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B8DB74-B04B-945C-89D3-BE3CB07041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94F8E8E9-4C3E-5214-9E92-EADF83119DB7}"/>
              </a:ext>
            </a:extLst>
          </p:cNvPr>
          <p:cNvSpPr/>
          <p:nvPr/>
        </p:nvSpPr>
        <p:spPr>
          <a:xfrm>
            <a:off x="-74646" y="214953"/>
            <a:ext cx="12344401" cy="550344"/>
          </a:xfrm>
          <a:prstGeom prst="rect">
            <a:avLst/>
          </a:prstGeom>
          <a:gradFill flip="none" rotWithShape="1">
            <a:gsLst>
              <a:gs pos="54000">
                <a:srgbClr val="21317D"/>
              </a:gs>
              <a:gs pos="75000">
                <a:srgbClr val="21317D">
                  <a:tint val="44500"/>
                  <a:satMod val="160000"/>
                </a:srgbClr>
              </a:gs>
              <a:gs pos="100000">
                <a:srgbClr val="21317D">
                  <a:tint val="23500"/>
                  <a:satMod val="160000"/>
                </a:srgbClr>
              </a:gs>
            </a:gsLst>
            <a:lin ang="0" scaled="1"/>
            <a:tileRect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IN" sz="2400">
                <a:latin typeface="Aptos Black"/>
              </a:rPr>
              <a:t>Summary</a:t>
            </a:r>
            <a:endParaRPr lang="en-US"/>
          </a:p>
        </p:txBody>
      </p:sp>
      <p:pic>
        <p:nvPicPr>
          <p:cNvPr id="4" name="Picture 3" descr="A blue and white logo&#10;&#10;AI-generated content may be incorrect.">
            <a:extLst>
              <a:ext uri="{FF2B5EF4-FFF2-40B4-BE49-F238E27FC236}">
                <a16:creationId xmlns:a16="http://schemas.microsoft.com/office/drawing/2014/main" id="{F08D5EEA-7FF5-9D04-FE84-3634A60787F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17500" y1="38616" x2="17500" y2="38616"/>
                        <a14:foregroundMark x1="57000" y1="36612" x2="57000" y2="36612"/>
                        <a14:foregroundMark x1="76333" y1="36612" x2="76333" y2="36612"/>
                        <a14:foregroundMark x1="85500" y1="37705" x2="85500" y2="37705"/>
                        <a14:foregroundMark x1="82167" y1="38616" x2="82167" y2="38616"/>
                        <a14:foregroundMark x1="85917" y1="41348" x2="85917" y2="41348"/>
                        <a14:foregroundMark x1="80917" y1="42259" x2="80917" y2="42259"/>
                        <a14:foregroundMark x1="85917" y1="39526" x2="85917" y2="39526"/>
                        <a14:foregroundMark x1="82583" y1="39526" x2="82583" y2="39526"/>
                        <a14:foregroundMark x1="84667" y1="42259" x2="84667" y2="42259"/>
                        <a14:foregroundMark x1="86333" y1="38616" x2="86333" y2="38616"/>
                        <a14:foregroundMark x1="74583" y1="37705" x2="74583" y2="37705"/>
                        <a14:foregroundMark x1="75917" y1="33880" x2="75917" y2="33880"/>
                        <a14:foregroundMark x1="76333" y1="33880" x2="76333" y2="33880"/>
                        <a14:foregroundMark x1="63250" y1="28415" x2="63250" y2="28415"/>
                        <a14:foregroundMark x1="50667" y1="29326" x2="50667" y2="29326"/>
                        <a14:foregroundMark x1="33083" y1="31148" x2="33083" y2="3114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817" t="16517" r="8588" b="35772"/>
          <a:stretch/>
        </p:blipFill>
        <p:spPr>
          <a:xfrm>
            <a:off x="10436768" y="282240"/>
            <a:ext cx="1535147" cy="41577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B38C6DC7-9298-8C2F-0E55-7EAF72592099}"/>
                  </a:ext>
                </a:extLst>
              </p14:cNvPr>
              <p14:cNvContentPartPr/>
              <p14:nvPr/>
            </p14:nvContentPartPr>
            <p14:xfrm>
              <a:off x="1662131" y="256860"/>
              <a:ext cx="3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B38C6DC7-9298-8C2F-0E55-7EAF7259209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53131" y="202860"/>
                <a:ext cx="18000" cy="1080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1A90FE11-DDF1-14A3-E866-155A8EEBC39D}"/>
              </a:ext>
            </a:extLst>
          </p:cNvPr>
          <p:cNvSpPr txBox="1"/>
          <p:nvPr/>
        </p:nvSpPr>
        <p:spPr>
          <a:xfrm>
            <a:off x="447040" y="2306320"/>
            <a:ext cx="11297920" cy="296491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>
              <a:lnSpc>
                <a:spcPts val="3150"/>
              </a:lnSpc>
            </a:pPr>
            <a:r>
              <a:rPr lang="en-GB" sz="3000">
                <a:latin typeface="Tenorite"/>
                <a:cs typeface="Segoe UI"/>
              </a:rPr>
              <a:t>We use </a:t>
            </a:r>
            <a:r>
              <a:rPr lang="en-GB" sz="3000" b="1">
                <a:latin typeface="Tenorite"/>
                <a:cs typeface="Segoe UI"/>
              </a:rPr>
              <a:t>Lag-Llama</a:t>
            </a:r>
            <a:r>
              <a:rPr lang="en-GB" sz="3000">
                <a:latin typeface="Tenorite"/>
                <a:cs typeface="Segoe UI"/>
              </a:rPr>
              <a:t> on </a:t>
            </a:r>
            <a:r>
              <a:rPr lang="en-GB" sz="3000" b="1">
                <a:latin typeface="Tenorite"/>
                <a:cs typeface="Segoe UI"/>
              </a:rPr>
              <a:t>pre-trained on historical UPI data</a:t>
            </a:r>
            <a:r>
              <a:rPr lang="en-GB" sz="3000">
                <a:latin typeface="Tenorite"/>
                <a:cs typeface="Segoe UI"/>
              </a:rPr>
              <a:t>, </a:t>
            </a:r>
            <a:r>
              <a:rPr lang="en-GB" sz="3000" b="1">
                <a:latin typeface="Tenorite"/>
                <a:cs typeface="Segoe UI"/>
              </a:rPr>
              <a:t>fine-tune it on CBDC data</a:t>
            </a:r>
            <a:r>
              <a:rPr lang="en-GB" sz="3000">
                <a:latin typeface="Tenorite"/>
                <a:cs typeface="Segoe UI"/>
              </a:rPr>
              <a:t> for an inference ready model which can predict the upcoming transactions for the </a:t>
            </a:r>
            <a:r>
              <a:rPr lang="en-GB" sz="3000" b="1">
                <a:latin typeface="Tenorite"/>
                <a:cs typeface="Segoe UI"/>
              </a:rPr>
              <a:t>next day</a:t>
            </a:r>
            <a:r>
              <a:rPr lang="en-GB" sz="3000">
                <a:latin typeface="Tenorite"/>
                <a:cs typeface="Segoe UI"/>
              </a:rPr>
              <a:t>. These predictions are done bank-wise</a:t>
            </a:r>
            <a:r>
              <a:rPr lang="en-US" sz="3000">
                <a:latin typeface="Tenorite"/>
                <a:cs typeface="Segoe UI"/>
              </a:rPr>
              <a:t>​</a:t>
            </a:r>
            <a:endParaRPr lang="en-US" sz="3000"/>
          </a:p>
          <a:p>
            <a:pPr algn="just">
              <a:lnSpc>
                <a:spcPts val="3150"/>
              </a:lnSpc>
            </a:pPr>
            <a:r>
              <a:rPr lang="en-GB" sz="3000">
                <a:latin typeface="Tenorite"/>
                <a:cs typeface="Segoe UI"/>
              </a:rPr>
              <a:t>With the help of these predictions, we </a:t>
            </a:r>
            <a:r>
              <a:rPr lang="en-GB" sz="3000" b="1">
                <a:latin typeface="Tenorite"/>
                <a:cs typeface="Segoe UI"/>
              </a:rPr>
              <a:t>pre-split the existing tokens</a:t>
            </a:r>
            <a:r>
              <a:rPr lang="en-GB" sz="3000">
                <a:latin typeface="Tenorite"/>
                <a:cs typeface="Segoe UI"/>
              </a:rPr>
              <a:t> at night or during times with low traffic. This enables us to </a:t>
            </a:r>
            <a:r>
              <a:rPr lang="en-GB" sz="3000" b="1">
                <a:latin typeface="Tenorite"/>
                <a:cs typeface="Segoe UI"/>
              </a:rPr>
              <a:t>avoid lag</a:t>
            </a:r>
            <a:r>
              <a:rPr lang="en-GB" sz="3000">
                <a:latin typeface="Tenorite"/>
                <a:cs typeface="Segoe UI"/>
              </a:rPr>
              <a:t> in the future.</a:t>
            </a:r>
            <a:r>
              <a:rPr lang="en-US" sz="3000">
                <a:latin typeface="Tenorite"/>
                <a:cs typeface="Segoe UI"/>
              </a:rPr>
              <a:t>​</a:t>
            </a:r>
          </a:p>
        </p:txBody>
      </p:sp>
    </p:spTree>
    <p:extLst>
      <p:ext uri="{BB962C8B-B14F-4D97-AF65-F5344CB8AC3E}">
        <p14:creationId xmlns:p14="http://schemas.microsoft.com/office/powerpoint/2010/main" val="4383242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7A875D55-4A80-43E9-38F6-27E366493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blue and white logo&#10;&#10;AI-generated content may be incorrect.">
            <a:extLst>
              <a:ext uri="{FF2B5EF4-FFF2-40B4-BE49-F238E27FC236}">
                <a16:creationId xmlns:a16="http://schemas.microsoft.com/office/drawing/2014/main" id="{2D588014-3166-E414-06B0-086B15A0B22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17500" y1="38616" x2="17500" y2="38616"/>
                        <a14:foregroundMark x1="57000" y1="36612" x2="57000" y2="36612"/>
                        <a14:foregroundMark x1="76333" y1="36612" x2="76333" y2="36612"/>
                        <a14:foregroundMark x1="85500" y1="37705" x2="85500" y2="37705"/>
                        <a14:foregroundMark x1="82167" y1="38616" x2="82167" y2="38616"/>
                        <a14:foregroundMark x1="85917" y1="41348" x2="85917" y2="41348"/>
                        <a14:foregroundMark x1="80917" y1="42259" x2="80917" y2="42259"/>
                        <a14:foregroundMark x1="85917" y1="39526" x2="85917" y2="39526"/>
                        <a14:foregroundMark x1="82583" y1="39526" x2="82583" y2="39526"/>
                        <a14:foregroundMark x1="84667" y1="42259" x2="84667" y2="42259"/>
                        <a14:foregroundMark x1="86333" y1="38616" x2="86333" y2="38616"/>
                        <a14:foregroundMark x1="74583" y1="37705" x2="74583" y2="37705"/>
                        <a14:foregroundMark x1="75917" y1="33880" x2="75917" y2="33880"/>
                        <a14:foregroundMark x1="76333" y1="33880" x2="76333" y2="33880"/>
                        <a14:foregroundMark x1="63250" y1="28415" x2="63250" y2="28415"/>
                        <a14:foregroundMark x1="50667" y1="29326" x2="50667" y2="29326"/>
                        <a14:foregroundMark x1="33083" y1="31148" x2="33083" y2="3114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506" r="7160" b="-1"/>
          <a:stretch>
            <a:fillRect/>
          </a:stretch>
        </p:blipFill>
        <p:spPr>
          <a:xfrm>
            <a:off x="1" y="1"/>
            <a:ext cx="12192000" cy="685799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F573F4B2-2929-6C17-96E2-64014F940767}"/>
              </a:ext>
            </a:extLst>
          </p:cNvPr>
          <p:cNvSpPr txBox="1">
            <a:spLocks/>
          </p:cNvSpPr>
          <p:nvPr/>
        </p:nvSpPr>
        <p:spPr>
          <a:xfrm>
            <a:off x="2301923" y="1482602"/>
            <a:ext cx="7588155" cy="223626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defPPr rtl="0">
              <a:defRPr lang="en-GB"/>
            </a:defPPr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600"/>
              </a:spcAft>
            </a:pPr>
            <a:r>
              <a:rPr lang="en-US" sz="5400">
                <a:solidFill>
                  <a:srgbClr val="FFFFFF"/>
                </a:soli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7112087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B4D132-7D6C-51A6-3D9E-31FF2C1D62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6C992E62-2B57-564B-6CF8-8574222ABEA8}"/>
              </a:ext>
            </a:extLst>
          </p:cNvPr>
          <p:cNvSpPr/>
          <p:nvPr/>
        </p:nvSpPr>
        <p:spPr>
          <a:xfrm>
            <a:off x="-74646" y="214953"/>
            <a:ext cx="12344401" cy="550344"/>
          </a:xfrm>
          <a:prstGeom prst="rect">
            <a:avLst/>
          </a:prstGeom>
          <a:gradFill flip="none" rotWithShape="1">
            <a:gsLst>
              <a:gs pos="54000">
                <a:srgbClr val="21317D"/>
              </a:gs>
              <a:gs pos="75000">
                <a:srgbClr val="21317D">
                  <a:tint val="44500"/>
                  <a:satMod val="160000"/>
                </a:srgbClr>
              </a:gs>
              <a:gs pos="100000">
                <a:srgbClr val="21317D">
                  <a:tint val="23500"/>
                  <a:satMod val="160000"/>
                </a:srgbClr>
              </a:gs>
            </a:gsLst>
            <a:lin ang="0" scaled="1"/>
            <a:tileRect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IN" sz="2400">
                <a:latin typeface="Aptos Black"/>
              </a:rPr>
              <a:t>Introduction</a:t>
            </a:r>
            <a:endParaRPr lang="en-IN" sz="2400">
              <a:latin typeface="Aptos Black" panose="020B0004020202020204" pitchFamily="34" charset="0"/>
            </a:endParaRPr>
          </a:p>
        </p:txBody>
      </p:sp>
      <p:pic>
        <p:nvPicPr>
          <p:cNvPr id="4" name="Picture 3" descr="A blue and white logo&#10;&#10;AI-generated content may be incorrect.">
            <a:extLst>
              <a:ext uri="{FF2B5EF4-FFF2-40B4-BE49-F238E27FC236}">
                <a16:creationId xmlns:a16="http://schemas.microsoft.com/office/drawing/2014/main" id="{D39BAAAF-799C-4958-30F3-A9E5670F9BC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17500" y1="38616" x2="17500" y2="38616"/>
                        <a14:foregroundMark x1="57000" y1="36612" x2="57000" y2="36612"/>
                        <a14:foregroundMark x1="76333" y1="36612" x2="76333" y2="36612"/>
                        <a14:foregroundMark x1="85500" y1="37705" x2="85500" y2="37705"/>
                        <a14:foregroundMark x1="82167" y1="38616" x2="82167" y2="38616"/>
                        <a14:foregroundMark x1="85917" y1="41348" x2="85917" y2="41348"/>
                        <a14:foregroundMark x1="80917" y1="42259" x2="80917" y2="42259"/>
                        <a14:foregroundMark x1="85917" y1="39526" x2="85917" y2="39526"/>
                        <a14:foregroundMark x1="82583" y1="39526" x2="82583" y2="39526"/>
                        <a14:foregroundMark x1="84667" y1="42259" x2="84667" y2="42259"/>
                        <a14:foregroundMark x1="86333" y1="38616" x2="86333" y2="38616"/>
                        <a14:foregroundMark x1="74583" y1="37705" x2="74583" y2="37705"/>
                        <a14:foregroundMark x1="75917" y1="33880" x2="75917" y2="33880"/>
                        <a14:foregroundMark x1="76333" y1="33880" x2="76333" y2="33880"/>
                        <a14:foregroundMark x1="63250" y1="28415" x2="63250" y2="28415"/>
                        <a14:foregroundMark x1="50667" y1="29326" x2="50667" y2="29326"/>
                        <a14:foregroundMark x1="33083" y1="31148" x2="33083" y2="3114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817" t="16517" r="8588" b="35772"/>
          <a:stretch/>
        </p:blipFill>
        <p:spPr>
          <a:xfrm>
            <a:off x="10436768" y="282240"/>
            <a:ext cx="1535147" cy="41577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46878CDB-AE24-EC71-FB69-D049A97D83D3}"/>
                  </a:ext>
                </a:extLst>
              </p14:cNvPr>
              <p14:cNvContentPartPr/>
              <p14:nvPr/>
            </p14:nvContentPartPr>
            <p14:xfrm>
              <a:off x="1662131" y="256860"/>
              <a:ext cx="3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46878CDB-AE24-EC71-FB69-D049A97D83D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53131" y="202860"/>
                <a:ext cx="18000" cy="1080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95B371F2-DBA5-415A-82C8-651F587B857A}"/>
              </a:ext>
            </a:extLst>
          </p:cNvPr>
          <p:cNvSpPr>
            <a:spLocks noGrp="1"/>
          </p:cNvSpPr>
          <p:nvPr/>
        </p:nvSpPr>
        <p:spPr>
          <a:xfrm>
            <a:off x="938027" y="1546247"/>
            <a:ext cx="10310273" cy="343648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GB" sz="2700">
                <a:solidFill>
                  <a:schemeClr val="tx1"/>
                </a:solidFill>
                <a:ea typeface="+mn-lt"/>
                <a:cs typeface="+mn-lt"/>
              </a:rPr>
              <a:t>The project develops a </a:t>
            </a:r>
            <a:r>
              <a:rPr lang="en-GB" sz="2700" b="1">
                <a:solidFill>
                  <a:schemeClr val="tx1"/>
                </a:solidFill>
                <a:ea typeface="+mn-lt"/>
                <a:cs typeface="+mn-lt"/>
              </a:rPr>
              <a:t>Deep Learning time-series prediction model</a:t>
            </a:r>
            <a:r>
              <a:rPr lang="en-GB" sz="2700">
                <a:solidFill>
                  <a:schemeClr val="tx1"/>
                </a:solidFill>
                <a:ea typeface="+mn-lt"/>
                <a:cs typeface="+mn-lt"/>
              </a:rPr>
              <a:t> to estimate future UTXO transaction amounts, which are then used to determine the optimal set of token denominations. These predicted tokens are pre-created and stored in the DTSP's MariaDB instance, ensuring that </a:t>
            </a:r>
            <a:r>
              <a:rPr lang="en-GB" sz="2700" b="1">
                <a:solidFill>
                  <a:schemeClr val="tx1"/>
                </a:solidFill>
                <a:ea typeface="+mn-lt"/>
                <a:cs typeface="+mn-lt"/>
              </a:rPr>
              <a:t>tokens are readily available when an Off-Us transfer</a:t>
            </a:r>
            <a:r>
              <a:rPr lang="en-GB" sz="2700">
                <a:solidFill>
                  <a:schemeClr val="tx1"/>
                </a:solidFill>
                <a:ea typeface="+mn-lt"/>
                <a:cs typeface="+mn-lt"/>
              </a:rPr>
              <a:t> request is initiated without facing token selection deadlock. </a:t>
            </a:r>
            <a:endParaRPr lang="en-US" sz="27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26111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14CDAF-F97B-04C8-4EC7-F5C15A76A9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D7D7516F-12D2-EBBF-9661-F9F0851F3A2D}"/>
              </a:ext>
            </a:extLst>
          </p:cNvPr>
          <p:cNvSpPr/>
          <p:nvPr/>
        </p:nvSpPr>
        <p:spPr>
          <a:xfrm>
            <a:off x="-74646" y="214953"/>
            <a:ext cx="12344401" cy="550344"/>
          </a:xfrm>
          <a:prstGeom prst="rect">
            <a:avLst/>
          </a:prstGeom>
          <a:gradFill flip="none" rotWithShape="1">
            <a:gsLst>
              <a:gs pos="54000">
                <a:srgbClr val="21317D"/>
              </a:gs>
              <a:gs pos="75000">
                <a:srgbClr val="21317D">
                  <a:tint val="44500"/>
                  <a:satMod val="160000"/>
                </a:srgbClr>
              </a:gs>
              <a:gs pos="100000">
                <a:srgbClr val="21317D">
                  <a:tint val="23500"/>
                  <a:satMod val="160000"/>
                </a:srgbClr>
              </a:gs>
            </a:gsLst>
            <a:lin ang="0" scaled="1"/>
            <a:tileRect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IN" sz="2400">
                <a:latin typeface="Aptos Black"/>
              </a:rPr>
              <a:t>Problem Statement</a:t>
            </a:r>
            <a:endParaRPr lang="en-IN" sz="2400">
              <a:latin typeface="Aptos Black" panose="020B0004020202020204" pitchFamily="34" charset="0"/>
            </a:endParaRPr>
          </a:p>
        </p:txBody>
      </p:sp>
      <p:pic>
        <p:nvPicPr>
          <p:cNvPr id="4" name="Picture 3" descr="A blue and white logo&#10;&#10;AI-generated content may be incorrect.">
            <a:extLst>
              <a:ext uri="{FF2B5EF4-FFF2-40B4-BE49-F238E27FC236}">
                <a16:creationId xmlns:a16="http://schemas.microsoft.com/office/drawing/2014/main" id="{4D76CE7B-0687-09CA-822B-C97E34DD563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17500" y1="38616" x2="17500" y2="38616"/>
                        <a14:foregroundMark x1="57000" y1="36612" x2="57000" y2="36612"/>
                        <a14:foregroundMark x1="76333" y1="36612" x2="76333" y2="36612"/>
                        <a14:foregroundMark x1="85500" y1="37705" x2="85500" y2="37705"/>
                        <a14:foregroundMark x1="82167" y1="38616" x2="82167" y2="38616"/>
                        <a14:foregroundMark x1="85917" y1="41348" x2="85917" y2="41348"/>
                        <a14:foregroundMark x1="80917" y1="42259" x2="80917" y2="42259"/>
                        <a14:foregroundMark x1="85917" y1="39526" x2="85917" y2="39526"/>
                        <a14:foregroundMark x1="82583" y1="39526" x2="82583" y2="39526"/>
                        <a14:foregroundMark x1="84667" y1="42259" x2="84667" y2="42259"/>
                        <a14:foregroundMark x1="86333" y1="38616" x2="86333" y2="38616"/>
                        <a14:foregroundMark x1="74583" y1="37705" x2="74583" y2="37705"/>
                        <a14:foregroundMark x1="75917" y1="33880" x2="75917" y2="33880"/>
                        <a14:foregroundMark x1="76333" y1="33880" x2="76333" y2="33880"/>
                        <a14:foregroundMark x1="63250" y1="28415" x2="63250" y2="28415"/>
                        <a14:foregroundMark x1="50667" y1="29326" x2="50667" y2="29326"/>
                        <a14:foregroundMark x1="33083" y1="31148" x2="33083" y2="3114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817" t="16517" r="8588" b="35772"/>
          <a:stretch/>
        </p:blipFill>
        <p:spPr>
          <a:xfrm>
            <a:off x="10436768" y="282240"/>
            <a:ext cx="1535147" cy="41577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BE443B5A-E3E4-2BC1-EE5C-4D8F53A6DB8D}"/>
                  </a:ext>
                </a:extLst>
              </p14:cNvPr>
              <p14:cNvContentPartPr/>
              <p14:nvPr/>
            </p14:nvContentPartPr>
            <p14:xfrm>
              <a:off x="1662131" y="256860"/>
              <a:ext cx="3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BE443B5A-E3E4-2BC1-EE5C-4D8F53A6DB8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53131" y="202860"/>
                <a:ext cx="18000" cy="10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0402F0E5-103F-0F73-1B7C-61C7BB5EE792}"/>
              </a:ext>
            </a:extLst>
          </p:cNvPr>
          <p:cNvGrpSpPr/>
          <p:nvPr/>
        </p:nvGrpSpPr>
        <p:grpSpPr>
          <a:xfrm>
            <a:off x="176145" y="3067414"/>
            <a:ext cx="3607841" cy="3771248"/>
            <a:chOff x="176145" y="2951959"/>
            <a:chExt cx="3607841" cy="3771248"/>
          </a:xfrm>
        </p:grpSpPr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2C0CE06F-86F8-5D29-72E1-9E9A967F88E9}"/>
                </a:ext>
              </a:extLst>
            </p:cNvPr>
            <p:cNvSpPr/>
            <p:nvPr/>
          </p:nvSpPr>
          <p:spPr>
            <a:xfrm>
              <a:off x="176145" y="2951959"/>
              <a:ext cx="3607841" cy="2591454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 rtl="0">
                <a:defRPr lang="en-GB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/>
            </a:p>
          </p:txBody>
        </p:sp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8353B2C9-6D89-CD76-BF32-D89FCA68A789}"/>
                </a:ext>
              </a:extLst>
            </p:cNvPr>
            <p:cNvSpPr/>
            <p:nvPr/>
          </p:nvSpPr>
          <p:spPr>
            <a:xfrm>
              <a:off x="306963" y="4489804"/>
              <a:ext cx="1488010" cy="915941"/>
            </a:xfrm>
            <a:prstGeom prst="round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 rtl="0">
                <a:defRPr lang="en-GB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GB" sz="3200" b="1"/>
                <a:t>RTSP</a:t>
              </a:r>
            </a:p>
          </p:txBody>
        </p:sp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86AA4A5E-5E17-5078-4D6D-8E7FED7BB2B5}"/>
                </a:ext>
              </a:extLst>
            </p:cNvPr>
            <p:cNvSpPr/>
            <p:nvPr/>
          </p:nvSpPr>
          <p:spPr>
            <a:xfrm>
              <a:off x="2176104" y="3122686"/>
              <a:ext cx="1415851" cy="839164"/>
            </a:xfrm>
            <a:prstGeom prst="round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 rtl="0">
                <a:defRPr lang="en-GB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GB" sz="3200" b="1"/>
                <a:t>DTSP</a:t>
              </a:r>
              <a:endParaRPr lang="en-US" sz="3200" b="1"/>
            </a:p>
          </p:txBody>
        </p:sp>
        <p:pic>
          <p:nvPicPr>
            <p:cNvPr id="35" name="Graphic 9" descr="Kafka Vector SVG Icon - SVG Repo">
              <a:extLst>
                <a:ext uri="{FF2B5EF4-FFF2-40B4-BE49-F238E27FC236}">
                  <a16:creationId xmlns:a16="http://schemas.microsoft.com/office/drawing/2014/main" id="{FD10C420-8ACB-389F-6850-C2BD3CA6F35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58907" y="2952669"/>
              <a:ext cx="1129553" cy="1185583"/>
            </a:xfrm>
            <a:prstGeom prst="rect">
              <a:avLst/>
            </a:prstGeom>
          </p:spPr>
        </p:pic>
        <p:pic>
          <p:nvPicPr>
            <p:cNvPr id="36" name="Picture 35" descr="Mobile app icon simple from creative package Vector Image">
              <a:extLst>
                <a:ext uri="{FF2B5EF4-FFF2-40B4-BE49-F238E27FC236}">
                  <a16:creationId xmlns:a16="http://schemas.microsoft.com/office/drawing/2014/main" id="{0473A15C-236B-1916-82E5-98AFABA24C8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rcRect l="25882" t="14130" r="29020" b="33696"/>
            <a:stretch>
              <a:fillRect/>
            </a:stretch>
          </p:blipFill>
          <p:spPr>
            <a:xfrm>
              <a:off x="571458" y="5692624"/>
              <a:ext cx="829302" cy="1030583"/>
            </a:xfrm>
            <a:prstGeom prst="rect">
              <a:avLst/>
            </a:prstGeom>
          </p:spPr>
        </p:pic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E5CF16FE-ECB8-E333-FD51-8E71C1AC6642}"/>
                </a:ext>
              </a:extLst>
            </p:cNvPr>
            <p:cNvCxnSpPr/>
            <p:nvPr/>
          </p:nvCxnSpPr>
          <p:spPr>
            <a:xfrm flipH="1" flipV="1">
              <a:off x="968980" y="3804537"/>
              <a:ext cx="1" cy="686871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F3F8BE10-ED90-B384-57FF-41DA3D294F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54655" y="3581871"/>
              <a:ext cx="616478" cy="5303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B5C1C1A4-B463-B0AD-4E89-D436AD6243E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70725" y="5328126"/>
              <a:ext cx="5238" cy="36564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1A10A46D-B80B-47AF-3CE1-BFC39FF403E1}"/>
              </a:ext>
            </a:extLst>
          </p:cNvPr>
          <p:cNvGrpSpPr/>
          <p:nvPr/>
        </p:nvGrpSpPr>
        <p:grpSpPr>
          <a:xfrm flipH="1">
            <a:off x="8355986" y="3067413"/>
            <a:ext cx="3597141" cy="3771248"/>
            <a:chOff x="8355986" y="2951958"/>
            <a:chExt cx="3607841" cy="3771248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103F1C45-74C5-7765-4691-87F0BCEE27BD}"/>
                </a:ext>
              </a:extLst>
            </p:cNvPr>
            <p:cNvSpPr/>
            <p:nvPr/>
          </p:nvSpPr>
          <p:spPr>
            <a:xfrm>
              <a:off x="8355986" y="2951958"/>
              <a:ext cx="3607841" cy="2591454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 rtl="0">
                <a:defRPr lang="en-GB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/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596EC7CA-F696-D303-2A81-D96B6E23A256}"/>
                </a:ext>
              </a:extLst>
            </p:cNvPr>
            <p:cNvSpPr/>
            <p:nvPr/>
          </p:nvSpPr>
          <p:spPr>
            <a:xfrm>
              <a:off x="8486804" y="4489803"/>
              <a:ext cx="1462308" cy="908436"/>
            </a:xfrm>
            <a:prstGeom prst="round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 rtl="0">
                <a:defRPr lang="en-GB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GB" sz="3200" b="1"/>
                <a:t>RTSP</a:t>
              </a:r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D22021A7-2E9E-1234-FEBC-15AE7F0B4BAB}"/>
                </a:ext>
              </a:extLst>
            </p:cNvPr>
            <p:cNvSpPr/>
            <p:nvPr/>
          </p:nvSpPr>
          <p:spPr>
            <a:xfrm>
              <a:off x="10321205" y="3122685"/>
              <a:ext cx="1415988" cy="839164"/>
            </a:xfrm>
            <a:prstGeom prst="round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 rtl="0">
                <a:defRPr lang="en-GB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GB" sz="3200" b="1"/>
                <a:t>DTSP</a:t>
              </a:r>
              <a:endParaRPr lang="en-US" sz="3200" b="1"/>
            </a:p>
          </p:txBody>
        </p:sp>
        <p:pic>
          <p:nvPicPr>
            <p:cNvPr id="26" name="Graphic 21" descr="Kafka Vector SVG Icon - SVG Repo">
              <a:extLst>
                <a:ext uri="{FF2B5EF4-FFF2-40B4-BE49-F238E27FC236}">
                  <a16:creationId xmlns:a16="http://schemas.microsoft.com/office/drawing/2014/main" id="{AE07FB04-8422-7F39-61F5-49116476889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flipH="1">
              <a:off x="8562843" y="2979882"/>
              <a:ext cx="1108656" cy="1185583"/>
            </a:xfrm>
            <a:prstGeom prst="rect">
              <a:avLst/>
            </a:prstGeom>
          </p:spPr>
        </p:pic>
        <p:pic>
          <p:nvPicPr>
            <p:cNvPr id="27" name="Picture 26" descr="Mobile app icon simple from creative package Vector Image">
              <a:extLst>
                <a:ext uri="{FF2B5EF4-FFF2-40B4-BE49-F238E27FC236}">
                  <a16:creationId xmlns:a16="http://schemas.microsoft.com/office/drawing/2014/main" id="{9DAFF79C-0F1C-28C2-CF9F-0C71D898370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rcRect l="25882" t="14130" r="29020" b="33696"/>
            <a:stretch>
              <a:fillRect/>
            </a:stretch>
          </p:blipFill>
          <p:spPr>
            <a:xfrm>
              <a:off x="8751299" y="5692623"/>
              <a:ext cx="829302" cy="1030583"/>
            </a:xfrm>
            <a:prstGeom prst="rect">
              <a:avLst/>
            </a:prstGeom>
          </p:spPr>
        </p:pic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117811A4-D1A2-117A-840F-1FE2BF0075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141997" y="3804248"/>
              <a:ext cx="6824" cy="687449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EF6B14B6-872B-CCA6-17DF-496A2F65017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82242" y="3559959"/>
              <a:ext cx="673221" cy="15107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447CDA16-2186-18F5-036F-59EAA4A0743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164214" y="5319569"/>
              <a:ext cx="12062" cy="389555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Picture 8" descr="Chain Icon Vector">
            <a:extLst>
              <a:ext uri="{FF2B5EF4-FFF2-40B4-BE49-F238E27FC236}">
                <a16:creationId xmlns:a16="http://schemas.microsoft.com/office/drawing/2014/main" id="{6E1404AA-4D3B-2A76-FB96-8DA33975C2D1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18000"/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700000">
            <a:off x="2479741" y="-1492035"/>
            <a:ext cx="7239940" cy="4827277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8BC61A5-C353-0BC1-73A7-F80822A1EC54}"/>
              </a:ext>
            </a:extLst>
          </p:cNvPr>
          <p:cNvSpPr/>
          <p:nvPr/>
        </p:nvSpPr>
        <p:spPr>
          <a:xfrm>
            <a:off x="4941367" y="1332071"/>
            <a:ext cx="2308359" cy="1625347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 rtl="0">
              <a:defRPr lang="en-GB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95AA5D59-097D-67B9-E143-115583650B90}"/>
              </a:ext>
            </a:extLst>
          </p:cNvPr>
          <p:cNvSpPr/>
          <p:nvPr/>
        </p:nvSpPr>
        <p:spPr>
          <a:xfrm>
            <a:off x="5068993" y="2509288"/>
            <a:ext cx="2065818" cy="359387"/>
          </a:xfrm>
          <a:prstGeom prst="round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 rtl="0">
              <a:defRPr lang="en-GB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800" b="1"/>
              <a:t>Platform</a:t>
            </a:r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E98E2B98-8C0D-E24A-B6E4-DA4C52AC0F63}"/>
              </a:ext>
            </a:extLst>
          </p:cNvPr>
          <p:cNvCxnSpPr/>
          <p:nvPr/>
        </p:nvCxnSpPr>
        <p:spPr>
          <a:xfrm flipV="1">
            <a:off x="3531928" y="2219393"/>
            <a:ext cx="1414431" cy="1442377"/>
          </a:xfrm>
          <a:prstGeom prst="bentConnector3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FAF0149D-EB09-9347-772F-8AC160EB653D}"/>
              </a:ext>
            </a:extLst>
          </p:cNvPr>
          <p:cNvCxnSpPr>
            <a:cxnSpLocks/>
          </p:cNvCxnSpPr>
          <p:nvPr/>
        </p:nvCxnSpPr>
        <p:spPr>
          <a:xfrm>
            <a:off x="7252280" y="2160181"/>
            <a:ext cx="1324785" cy="1501034"/>
          </a:xfrm>
          <a:prstGeom prst="bentConnector3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20618B30-59C5-57E7-0414-8649909ADD92}"/>
              </a:ext>
            </a:extLst>
          </p:cNvPr>
          <p:cNvSpPr/>
          <p:nvPr/>
        </p:nvSpPr>
        <p:spPr>
          <a:xfrm>
            <a:off x="5375477" y="4440724"/>
            <a:ext cx="1463878" cy="857956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rtl="0">
              <a:defRPr lang="en-GB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800" b="1">
                <a:solidFill>
                  <a:schemeClr val="tx1"/>
                </a:solidFill>
              </a:rPr>
              <a:t>PSO</a:t>
            </a:r>
            <a:endParaRPr lang="en-US" sz="2800" b="1">
              <a:solidFill>
                <a:schemeClr val="tx1"/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D436EFF3-BF35-5BDD-DA9E-98BC6817C7F1}"/>
              </a:ext>
            </a:extLst>
          </p:cNvPr>
          <p:cNvSpPr>
            <a:spLocks noGrp="1"/>
          </p:cNvSpPr>
          <p:nvPr/>
        </p:nvSpPr>
        <p:spPr>
          <a:xfrm>
            <a:off x="5299481" y="1556925"/>
            <a:ext cx="1832917" cy="83637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/>
              <a:t>NPCI</a:t>
            </a:r>
            <a:endParaRPr lang="en-US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70AF3670-52AF-CA2F-BA7F-26C5458BABCA}"/>
              </a:ext>
            </a:extLst>
          </p:cNvPr>
          <p:cNvSpPr txBox="1">
            <a:spLocks/>
          </p:cNvSpPr>
          <p:nvPr/>
        </p:nvSpPr>
        <p:spPr>
          <a:xfrm>
            <a:off x="1978410" y="4449447"/>
            <a:ext cx="1705917" cy="84792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defPPr rtl="0">
              <a:defRPr lang="en-GB"/>
            </a:defPPr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Bank</a:t>
            </a:r>
            <a:endParaRPr lang="en-US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BBC32B68-0172-04C1-2B5D-488F3CBA6E79}"/>
              </a:ext>
            </a:extLst>
          </p:cNvPr>
          <p:cNvSpPr txBox="1">
            <a:spLocks/>
          </p:cNvSpPr>
          <p:nvPr/>
        </p:nvSpPr>
        <p:spPr>
          <a:xfrm>
            <a:off x="8570009" y="4449447"/>
            <a:ext cx="1786736" cy="84792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defPPr rtl="0">
              <a:defRPr lang="en-GB"/>
            </a:defPPr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Bank</a:t>
            </a:r>
            <a:endParaRPr lang="en-US"/>
          </a:p>
        </p:txBody>
      </p:sp>
      <p:cxnSp>
        <p:nvCxnSpPr>
          <p:cNvPr id="18" name="Connector: Curved 17">
            <a:extLst>
              <a:ext uri="{FF2B5EF4-FFF2-40B4-BE49-F238E27FC236}">
                <a16:creationId xmlns:a16="http://schemas.microsoft.com/office/drawing/2014/main" id="{9466219A-CFED-9B25-8086-BF28A704A1B1}"/>
              </a:ext>
            </a:extLst>
          </p:cNvPr>
          <p:cNvCxnSpPr/>
          <p:nvPr/>
        </p:nvCxnSpPr>
        <p:spPr>
          <a:xfrm flipV="1">
            <a:off x="1411112" y="4866194"/>
            <a:ext cx="3951238" cy="1354667"/>
          </a:xfrm>
          <a:prstGeom prst="curvedConnector3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9" name="Connector: Curved 18">
            <a:extLst>
              <a:ext uri="{FF2B5EF4-FFF2-40B4-BE49-F238E27FC236}">
                <a16:creationId xmlns:a16="http://schemas.microsoft.com/office/drawing/2014/main" id="{861C205C-365E-5AFD-36C9-EC91819EB3D9}"/>
              </a:ext>
            </a:extLst>
          </p:cNvPr>
          <p:cNvCxnSpPr>
            <a:cxnSpLocks/>
          </p:cNvCxnSpPr>
          <p:nvPr/>
        </p:nvCxnSpPr>
        <p:spPr>
          <a:xfrm>
            <a:off x="6818849" y="4860022"/>
            <a:ext cx="3913657" cy="1366210"/>
          </a:xfrm>
          <a:prstGeom prst="curvedConnector3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itle 1">
            <a:extLst>
              <a:ext uri="{FF2B5EF4-FFF2-40B4-BE49-F238E27FC236}">
                <a16:creationId xmlns:a16="http://schemas.microsoft.com/office/drawing/2014/main" id="{7C49B689-7E9D-539C-FFF9-0DF5E53BBA99}"/>
              </a:ext>
            </a:extLst>
          </p:cNvPr>
          <p:cNvSpPr txBox="1">
            <a:spLocks/>
          </p:cNvSpPr>
          <p:nvPr/>
        </p:nvSpPr>
        <p:spPr>
          <a:xfrm>
            <a:off x="5508195" y="695363"/>
            <a:ext cx="1244099" cy="69783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defPPr rtl="0">
              <a:defRPr lang="en-GB"/>
            </a:defPPr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4000"/>
              <a:t>DLT</a:t>
            </a:r>
            <a:endParaRPr lang="en-US" sz="4000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7238B3BF-C176-E0AF-4A35-F4FFBCA0BAB3}"/>
              </a:ext>
            </a:extLst>
          </p:cNvPr>
          <p:cNvSpPr txBox="1">
            <a:spLocks/>
          </p:cNvSpPr>
          <p:nvPr/>
        </p:nvSpPr>
        <p:spPr>
          <a:xfrm>
            <a:off x="180800" y="959161"/>
            <a:ext cx="3266658" cy="144101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defPPr rtl="0">
              <a:defRPr lang="en-GB"/>
            </a:defPPr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4000"/>
              <a:t>Off-Us</a:t>
            </a:r>
            <a:endParaRPr lang="en-US" sz="4000"/>
          </a:p>
          <a:p>
            <a:r>
              <a:rPr lang="en-GB" sz="4000" err="1"/>
              <a:t>Txn</a:t>
            </a:r>
            <a:endParaRPr lang="en-GB" sz="400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CE214D1-0496-BEB4-938C-BECFA6D458D4}"/>
              </a:ext>
            </a:extLst>
          </p:cNvPr>
          <p:cNvCxnSpPr>
            <a:cxnSpLocks/>
          </p:cNvCxnSpPr>
          <p:nvPr/>
        </p:nvCxnSpPr>
        <p:spPr>
          <a:xfrm flipH="1" flipV="1">
            <a:off x="6070380" y="1227064"/>
            <a:ext cx="1039" cy="26617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02101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93A72D-ED6A-46E4-D33A-54484BC040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9C776A8C-46BD-0939-D077-7809C36FBC09}"/>
              </a:ext>
            </a:extLst>
          </p:cNvPr>
          <p:cNvSpPr/>
          <p:nvPr/>
        </p:nvSpPr>
        <p:spPr>
          <a:xfrm>
            <a:off x="-74646" y="214953"/>
            <a:ext cx="12344401" cy="550344"/>
          </a:xfrm>
          <a:prstGeom prst="rect">
            <a:avLst/>
          </a:prstGeom>
          <a:gradFill flip="none" rotWithShape="1">
            <a:gsLst>
              <a:gs pos="54000">
                <a:srgbClr val="21317D"/>
              </a:gs>
              <a:gs pos="75000">
                <a:srgbClr val="21317D">
                  <a:tint val="44500"/>
                  <a:satMod val="160000"/>
                </a:srgbClr>
              </a:gs>
              <a:gs pos="100000">
                <a:srgbClr val="21317D">
                  <a:tint val="23500"/>
                  <a:satMod val="160000"/>
                </a:srgbClr>
              </a:gs>
            </a:gsLst>
            <a:lin ang="0" scaled="1"/>
            <a:tileRect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IN" sz="2400">
                <a:latin typeface="Aptos Black"/>
              </a:rPr>
              <a:t>Problem Statement</a:t>
            </a:r>
            <a:endParaRPr lang="en-IN" sz="2400">
              <a:latin typeface="Aptos Black" panose="020B0004020202020204" pitchFamily="34" charset="0"/>
            </a:endParaRPr>
          </a:p>
        </p:txBody>
      </p:sp>
      <p:pic>
        <p:nvPicPr>
          <p:cNvPr id="4" name="Picture 3" descr="A blue and white logo&#10;&#10;AI-generated content may be incorrect.">
            <a:extLst>
              <a:ext uri="{FF2B5EF4-FFF2-40B4-BE49-F238E27FC236}">
                <a16:creationId xmlns:a16="http://schemas.microsoft.com/office/drawing/2014/main" id="{F63678EE-9EFF-42B2-946A-F875DECBE28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17500" y1="38616" x2="17500" y2="38616"/>
                        <a14:foregroundMark x1="57000" y1="36612" x2="57000" y2="36612"/>
                        <a14:foregroundMark x1="76333" y1="36612" x2="76333" y2="36612"/>
                        <a14:foregroundMark x1="85500" y1="37705" x2="85500" y2="37705"/>
                        <a14:foregroundMark x1="82167" y1="38616" x2="82167" y2="38616"/>
                        <a14:foregroundMark x1="85917" y1="41348" x2="85917" y2="41348"/>
                        <a14:foregroundMark x1="80917" y1="42259" x2="80917" y2="42259"/>
                        <a14:foregroundMark x1="85917" y1="39526" x2="85917" y2="39526"/>
                        <a14:foregroundMark x1="82583" y1="39526" x2="82583" y2="39526"/>
                        <a14:foregroundMark x1="84667" y1="42259" x2="84667" y2="42259"/>
                        <a14:foregroundMark x1="86333" y1="38616" x2="86333" y2="38616"/>
                        <a14:foregroundMark x1="74583" y1="37705" x2="74583" y2="37705"/>
                        <a14:foregroundMark x1="75917" y1="33880" x2="75917" y2="33880"/>
                        <a14:foregroundMark x1="76333" y1="33880" x2="76333" y2="33880"/>
                        <a14:foregroundMark x1="63250" y1="28415" x2="63250" y2="28415"/>
                        <a14:foregroundMark x1="50667" y1="29326" x2="50667" y2="29326"/>
                        <a14:foregroundMark x1="33083" y1="31148" x2="33083" y2="3114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817" t="16517" r="8588" b="35772"/>
          <a:stretch/>
        </p:blipFill>
        <p:spPr>
          <a:xfrm>
            <a:off x="10436768" y="282240"/>
            <a:ext cx="1535147" cy="41577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71532A8B-4B95-DC0D-A866-95E7B45A4E36}"/>
                  </a:ext>
                </a:extLst>
              </p14:cNvPr>
              <p14:cNvContentPartPr/>
              <p14:nvPr/>
            </p14:nvContentPartPr>
            <p14:xfrm>
              <a:off x="1662131" y="256860"/>
              <a:ext cx="3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71532A8B-4B95-DC0D-A866-95E7B45A4E3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53131" y="202860"/>
                <a:ext cx="18000" cy="10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9F84C76A-3692-3496-B5E1-7C0D038AD7E7}"/>
              </a:ext>
            </a:extLst>
          </p:cNvPr>
          <p:cNvGrpSpPr/>
          <p:nvPr/>
        </p:nvGrpSpPr>
        <p:grpSpPr>
          <a:xfrm>
            <a:off x="176145" y="3067414"/>
            <a:ext cx="3607841" cy="3771248"/>
            <a:chOff x="176145" y="2951959"/>
            <a:chExt cx="3607841" cy="3771248"/>
          </a:xfrm>
        </p:grpSpPr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5DA82E26-6E71-F16C-7B2E-915126356BCD}"/>
                </a:ext>
              </a:extLst>
            </p:cNvPr>
            <p:cNvSpPr/>
            <p:nvPr/>
          </p:nvSpPr>
          <p:spPr>
            <a:xfrm>
              <a:off x="176145" y="2951959"/>
              <a:ext cx="3607841" cy="2591454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 rtl="0">
                <a:defRPr lang="en-GB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/>
            </a:p>
          </p:txBody>
        </p:sp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8FF2FC45-618A-5447-A70E-92E5876D4D77}"/>
                </a:ext>
              </a:extLst>
            </p:cNvPr>
            <p:cNvSpPr/>
            <p:nvPr/>
          </p:nvSpPr>
          <p:spPr>
            <a:xfrm>
              <a:off x="306963" y="4489804"/>
              <a:ext cx="1496669" cy="919981"/>
            </a:xfrm>
            <a:prstGeom prst="round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 rtl="0">
                <a:defRPr lang="en-GB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GB" sz="3200" b="1"/>
                <a:t>RTSP</a:t>
              </a:r>
            </a:p>
          </p:txBody>
        </p:sp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EBFE3546-F5EC-CAB3-C53F-193167BE36B3}"/>
                </a:ext>
              </a:extLst>
            </p:cNvPr>
            <p:cNvSpPr/>
            <p:nvPr/>
          </p:nvSpPr>
          <p:spPr>
            <a:xfrm>
              <a:off x="2176104" y="3122686"/>
              <a:ext cx="1415851" cy="839164"/>
            </a:xfrm>
            <a:prstGeom prst="round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 rtl="0">
                <a:defRPr lang="en-GB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GB" sz="3200" b="1"/>
                <a:t>DTSP</a:t>
              </a:r>
              <a:endParaRPr lang="en-US" sz="3200" b="1"/>
            </a:p>
          </p:txBody>
        </p:sp>
        <p:pic>
          <p:nvPicPr>
            <p:cNvPr id="35" name="Graphic 9" descr="Kafka Vector SVG Icon - SVG Repo">
              <a:extLst>
                <a:ext uri="{FF2B5EF4-FFF2-40B4-BE49-F238E27FC236}">
                  <a16:creationId xmlns:a16="http://schemas.microsoft.com/office/drawing/2014/main" id="{ED1A1442-D0D3-3D90-8D80-C9B0202B71B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58907" y="2952669"/>
              <a:ext cx="1129553" cy="1185583"/>
            </a:xfrm>
            <a:prstGeom prst="rect">
              <a:avLst/>
            </a:prstGeom>
          </p:spPr>
        </p:pic>
        <p:pic>
          <p:nvPicPr>
            <p:cNvPr id="36" name="Picture 35" descr="Mobile app icon simple from creative package Vector Image">
              <a:extLst>
                <a:ext uri="{FF2B5EF4-FFF2-40B4-BE49-F238E27FC236}">
                  <a16:creationId xmlns:a16="http://schemas.microsoft.com/office/drawing/2014/main" id="{CAEF65C3-303D-E13B-C0A8-C4831D4A4FB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rcRect l="25882" t="14130" r="29020" b="33696"/>
            <a:stretch>
              <a:fillRect/>
            </a:stretch>
          </p:blipFill>
          <p:spPr>
            <a:xfrm>
              <a:off x="571458" y="5692624"/>
              <a:ext cx="829302" cy="1030583"/>
            </a:xfrm>
            <a:prstGeom prst="rect">
              <a:avLst/>
            </a:prstGeom>
          </p:spPr>
        </p:pic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1172E3BB-2CEC-944F-B69D-C9207DF86C3C}"/>
                </a:ext>
              </a:extLst>
            </p:cNvPr>
            <p:cNvCxnSpPr/>
            <p:nvPr/>
          </p:nvCxnSpPr>
          <p:spPr>
            <a:xfrm flipH="1" flipV="1">
              <a:off x="968980" y="3804537"/>
              <a:ext cx="1" cy="686871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D7BA6F92-7378-1ED4-EAEB-1E7EE6D69C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54655" y="3581871"/>
              <a:ext cx="616478" cy="5303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25FE63BF-6827-0367-FF0D-41CA8209A2C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70725" y="5328126"/>
              <a:ext cx="5238" cy="36564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14DDDD03-1318-73EA-9B66-1BDC60B78214}"/>
              </a:ext>
            </a:extLst>
          </p:cNvPr>
          <p:cNvGrpSpPr/>
          <p:nvPr/>
        </p:nvGrpSpPr>
        <p:grpSpPr>
          <a:xfrm flipH="1">
            <a:off x="8355986" y="3067413"/>
            <a:ext cx="3597141" cy="3771248"/>
            <a:chOff x="8355986" y="2951958"/>
            <a:chExt cx="3607841" cy="3771248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4E42C2D1-3DB9-1F81-19D1-2850D560D465}"/>
                </a:ext>
              </a:extLst>
            </p:cNvPr>
            <p:cNvSpPr/>
            <p:nvPr/>
          </p:nvSpPr>
          <p:spPr>
            <a:xfrm>
              <a:off x="8355986" y="2951958"/>
              <a:ext cx="3607841" cy="2591454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 rtl="0">
                <a:defRPr lang="en-GB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/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FFB75311-9B03-F91C-983B-7EDB6FEBF40A}"/>
                </a:ext>
              </a:extLst>
            </p:cNvPr>
            <p:cNvSpPr/>
            <p:nvPr/>
          </p:nvSpPr>
          <p:spPr>
            <a:xfrm>
              <a:off x="8486804" y="4489803"/>
              <a:ext cx="1462308" cy="908436"/>
            </a:xfrm>
            <a:prstGeom prst="round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 rtl="0">
                <a:defRPr lang="en-GB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GB" sz="3200" b="1"/>
                <a:t>RTSP</a:t>
              </a:r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26A1B7EA-138A-F275-A149-A5C0AE695B4D}"/>
                </a:ext>
              </a:extLst>
            </p:cNvPr>
            <p:cNvSpPr/>
            <p:nvPr/>
          </p:nvSpPr>
          <p:spPr>
            <a:xfrm>
              <a:off x="10321205" y="3122685"/>
              <a:ext cx="1415988" cy="839164"/>
            </a:xfrm>
            <a:prstGeom prst="round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 rtl="0">
                <a:defRPr lang="en-GB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GB" sz="3200" b="1"/>
                <a:t>DTSP</a:t>
              </a:r>
              <a:endParaRPr lang="en-US" sz="3200" b="1"/>
            </a:p>
          </p:txBody>
        </p:sp>
        <p:pic>
          <p:nvPicPr>
            <p:cNvPr id="26" name="Graphic 21" descr="Kafka Vector SVG Icon - SVG Repo">
              <a:extLst>
                <a:ext uri="{FF2B5EF4-FFF2-40B4-BE49-F238E27FC236}">
                  <a16:creationId xmlns:a16="http://schemas.microsoft.com/office/drawing/2014/main" id="{800F380D-A943-38BB-CB26-85035662148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flipH="1">
              <a:off x="8562843" y="2979882"/>
              <a:ext cx="1108656" cy="1185583"/>
            </a:xfrm>
            <a:prstGeom prst="rect">
              <a:avLst/>
            </a:prstGeom>
          </p:spPr>
        </p:pic>
        <p:pic>
          <p:nvPicPr>
            <p:cNvPr id="27" name="Picture 26" descr="Mobile app icon simple from creative package Vector Image">
              <a:extLst>
                <a:ext uri="{FF2B5EF4-FFF2-40B4-BE49-F238E27FC236}">
                  <a16:creationId xmlns:a16="http://schemas.microsoft.com/office/drawing/2014/main" id="{A5555700-8822-0EF6-10A8-B0E86D12D15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rcRect l="25882" t="14130" r="29020" b="33696"/>
            <a:stretch>
              <a:fillRect/>
            </a:stretch>
          </p:blipFill>
          <p:spPr>
            <a:xfrm>
              <a:off x="8751299" y="5692623"/>
              <a:ext cx="829302" cy="1030583"/>
            </a:xfrm>
            <a:prstGeom prst="rect">
              <a:avLst/>
            </a:prstGeom>
          </p:spPr>
        </p:pic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87392782-9C0E-3258-5662-54FE768807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141997" y="3804248"/>
              <a:ext cx="6824" cy="687449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047A7539-3A6A-A372-38D0-845826C82FA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82242" y="3559959"/>
              <a:ext cx="673221" cy="15107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32E02CA5-AD22-6841-DC18-D8DD1EDEDFC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164214" y="5319569"/>
              <a:ext cx="12062" cy="389555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Picture 8" descr="Chain Icon Vector">
            <a:extLst>
              <a:ext uri="{FF2B5EF4-FFF2-40B4-BE49-F238E27FC236}">
                <a16:creationId xmlns:a16="http://schemas.microsoft.com/office/drawing/2014/main" id="{0FFA4A51-ECE8-A510-0858-15075B476987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18000"/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700000">
            <a:off x="2479741" y="-1492035"/>
            <a:ext cx="7239940" cy="4827277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86FA7C2-FFB5-9DF0-222C-5F0EB35DACC1}"/>
              </a:ext>
            </a:extLst>
          </p:cNvPr>
          <p:cNvSpPr/>
          <p:nvPr/>
        </p:nvSpPr>
        <p:spPr>
          <a:xfrm>
            <a:off x="4941367" y="1332071"/>
            <a:ext cx="2308359" cy="1625347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 rtl="0">
              <a:defRPr lang="en-GB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57BD4BF-2AED-9D3A-6891-FBF838A3C618}"/>
              </a:ext>
            </a:extLst>
          </p:cNvPr>
          <p:cNvSpPr/>
          <p:nvPr/>
        </p:nvSpPr>
        <p:spPr>
          <a:xfrm>
            <a:off x="5068993" y="2509288"/>
            <a:ext cx="2065818" cy="359387"/>
          </a:xfrm>
          <a:prstGeom prst="round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 rtl="0">
              <a:defRPr lang="en-GB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800" b="1"/>
              <a:t>Platform</a:t>
            </a:r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335F0794-9B97-F60C-55E8-75B01966E647}"/>
              </a:ext>
            </a:extLst>
          </p:cNvPr>
          <p:cNvCxnSpPr/>
          <p:nvPr/>
        </p:nvCxnSpPr>
        <p:spPr>
          <a:xfrm flipV="1">
            <a:off x="3531928" y="2219393"/>
            <a:ext cx="1414431" cy="1442377"/>
          </a:xfrm>
          <a:prstGeom prst="bentConnector3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D723F46B-E187-DB08-1477-1948D6D5BC20}"/>
              </a:ext>
            </a:extLst>
          </p:cNvPr>
          <p:cNvCxnSpPr>
            <a:cxnSpLocks/>
          </p:cNvCxnSpPr>
          <p:nvPr/>
        </p:nvCxnSpPr>
        <p:spPr>
          <a:xfrm>
            <a:off x="7252280" y="2160181"/>
            <a:ext cx="1324785" cy="1501034"/>
          </a:xfrm>
          <a:prstGeom prst="bentConnector3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CD6E3D80-3C4E-773F-E22B-E8BFD1A6D7C9}"/>
              </a:ext>
            </a:extLst>
          </p:cNvPr>
          <p:cNvSpPr/>
          <p:nvPr/>
        </p:nvSpPr>
        <p:spPr>
          <a:xfrm>
            <a:off x="5375477" y="4440724"/>
            <a:ext cx="1463878" cy="857956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rtl="0">
              <a:defRPr lang="en-GB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800" b="1">
                <a:solidFill>
                  <a:schemeClr val="tx1"/>
                </a:solidFill>
              </a:rPr>
              <a:t>PSO</a:t>
            </a:r>
            <a:endParaRPr lang="en-US" sz="2800" b="1">
              <a:solidFill>
                <a:schemeClr val="tx1"/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C011F6C0-23C1-301A-D91D-01526E3B075B}"/>
              </a:ext>
            </a:extLst>
          </p:cNvPr>
          <p:cNvSpPr>
            <a:spLocks noGrp="1"/>
          </p:cNvSpPr>
          <p:nvPr/>
        </p:nvSpPr>
        <p:spPr>
          <a:xfrm>
            <a:off x="5299481" y="1556925"/>
            <a:ext cx="1832917" cy="83637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/>
              <a:t>NPCI</a:t>
            </a:r>
            <a:endParaRPr lang="en-US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7F5A4469-6FB0-B6F3-3227-FA01A88B4640}"/>
              </a:ext>
            </a:extLst>
          </p:cNvPr>
          <p:cNvSpPr txBox="1">
            <a:spLocks/>
          </p:cNvSpPr>
          <p:nvPr/>
        </p:nvSpPr>
        <p:spPr>
          <a:xfrm>
            <a:off x="1978410" y="4449447"/>
            <a:ext cx="1705917" cy="84792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defPPr rtl="0">
              <a:defRPr lang="en-GB"/>
            </a:defPPr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Bank</a:t>
            </a:r>
            <a:endParaRPr lang="en-US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3483B274-D564-FE2A-E5EC-881B8A1626D7}"/>
              </a:ext>
            </a:extLst>
          </p:cNvPr>
          <p:cNvSpPr txBox="1">
            <a:spLocks/>
          </p:cNvSpPr>
          <p:nvPr/>
        </p:nvSpPr>
        <p:spPr>
          <a:xfrm>
            <a:off x="8570009" y="4449447"/>
            <a:ext cx="1786736" cy="84792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defPPr rtl="0">
              <a:defRPr lang="en-GB"/>
            </a:defPPr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Bank</a:t>
            </a:r>
            <a:endParaRPr lang="en-US"/>
          </a:p>
        </p:txBody>
      </p:sp>
      <p:cxnSp>
        <p:nvCxnSpPr>
          <p:cNvPr id="18" name="Connector: Curved 17">
            <a:extLst>
              <a:ext uri="{FF2B5EF4-FFF2-40B4-BE49-F238E27FC236}">
                <a16:creationId xmlns:a16="http://schemas.microsoft.com/office/drawing/2014/main" id="{320D0D8D-89AA-43FC-DEB7-08CAE0C462EA}"/>
              </a:ext>
            </a:extLst>
          </p:cNvPr>
          <p:cNvCxnSpPr/>
          <p:nvPr/>
        </p:nvCxnSpPr>
        <p:spPr>
          <a:xfrm flipV="1">
            <a:off x="1411112" y="4866194"/>
            <a:ext cx="3930362" cy="1354667"/>
          </a:xfrm>
          <a:prstGeom prst="curvedConnector3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9" name="Connector: Curved 18">
            <a:extLst>
              <a:ext uri="{FF2B5EF4-FFF2-40B4-BE49-F238E27FC236}">
                <a16:creationId xmlns:a16="http://schemas.microsoft.com/office/drawing/2014/main" id="{BD4EEE1F-1E07-1C0E-CA80-1092DC13D358}"/>
              </a:ext>
            </a:extLst>
          </p:cNvPr>
          <p:cNvCxnSpPr>
            <a:cxnSpLocks/>
          </p:cNvCxnSpPr>
          <p:nvPr/>
        </p:nvCxnSpPr>
        <p:spPr>
          <a:xfrm>
            <a:off x="6839726" y="4860022"/>
            <a:ext cx="3892780" cy="1366210"/>
          </a:xfrm>
          <a:prstGeom prst="curvedConnector3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itle 1">
            <a:extLst>
              <a:ext uri="{FF2B5EF4-FFF2-40B4-BE49-F238E27FC236}">
                <a16:creationId xmlns:a16="http://schemas.microsoft.com/office/drawing/2014/main" id="{68FD8D2E-8C9B-EEE2-F6D3-C7DC16CA09C1}"/>
              </a:ext>
            </a:extLst>
          </p:cNvPr>
          <p:cNvSpPr txBox="1">
            <a:spLocks/>
          </p:cNvSpPr>
          <p:nvPr/>
        </p:nvSpPr>
        <p:spPr>
          <a:xfrm>
            <a:off x="5508195" y="695363"/>
            <a:ext cx="1244099" cy="69783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defPPr rtl="0">
              <a:defRPr lang="en-GB"/>
            </a:defPPr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4000"/>
              <a:t>DLT</a:t>
            </a:r>
            <a:endParaRPr lang="en-US" sz="4000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8B508B8B-AB16-BC43-B8B3-423805489BA0}"/>
              </a:ext>
            </a:extLst>
          </p:cNvPr>
          <p:cNvSpPr txBox="1">
            <a:spLocks/>
          </p:cNvSpPr>
          <p:nvPr/>
        </p:nvSpPr>
        <p:spPr>
          <a:xfrm>
            <a:off x="180800" y="959161"/>
            <a:ext cx="3266658" cy="144101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defPPr rtl="0">
              <a:defRPr lang="en-GB"/>
            </a:defPPr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4000">
                <a:latin typeface="Tenorite"/>
              </a:rPr>
              <a:t>During Peak Traffic</a:t>
            </a:r>
            <a:endParaRPr lang="en-GB" sz="4000" b="0">
              <a:latin typeface="Tenorite"/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F4202E0-27EB-510A-3F22-16BD11827B6E}"/>
              </a:ext>
            </a:extLst>
          </p:cNvPr>
          <p:cNvCxnSpPr>
            <a:cxnSpLocks/>
          </p:cNvCxnSpPr>
          <p:nvPr/>
        </p:nvCxnSpPr>
        <p:spPr>
          <a:xfrm flipH="1" flipV="1">
            <a:off x="6070380" y="1227064"/>
            <a:ext cx="1039" cy="26617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DAA576D7-A0A6-C911-02D1-C2AF938129DD}"/>
              </a:ext>
            </a:extLst>
          </p:cNvPr>
          <p:cNvSpPr/>
          <p:nvPr/>
        </p:nvSpPr>
        <p:spPr>
          <a:xfrm flipH="1">
            <a:off x="1079223" y="2359766"/>
            <a:ext cx="1465889" cy="1099671"/>
          </a:xfrm>
          <a:prstGeom prst="wedgeRoundRectCallou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 rtl="0">
              <a:defRPr lang="en-GB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b="1">
                <a:solidFill>
                  <a:schemeClr val="tx1"/>
                </a:solidFill>
              </a:rPr>
              <a:t>Lag due to Token Splitting</a:t>
            </a:r>
          </a:p>
        </p:txBody>
      </p:sp>
    </p:spTree>
    <p:extLst>
      <p:ext uri="{BB962C8B-B14F-4D97-AF65-F5344CB8AC3E}">
        <p14:creationId xmlns:p14="http://schemas.microsoft.com/office/powerpoint/2010/main" val="38217651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37F06F-A095-B2D9-B99F-3835FCE857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DF1D9E99-8E7F-BBE4-B5A6-021DEAFFD658}"/>
              </a:ext>
            </a:extLst>
          </p:cNvPr>
          <p:cNvSpPr/>
          <p:nvPr/>
        </p:nvSpPr>
        <p:spPr>
          <a:xfrm>
            <a:off x="-74646" y="214953"/>
            <a:ext cx="12344401" cy="550344"/>
          </a:xfrm>
          <a:prstGeom prst="rect">
            <a:avLst/>
          </a:prstGeom>
          <a:gradFill flip="none" rotWithShape="1">
            <a:gsLst>
              <a:gs pos="54000">
                <a:srgbClr val="21317D"/>
              </a:gs>
              <a:gs pos="75000">
                <a:srgbClr val="21317D">
                  <a:tint val="44500"/>
                  <a:satMod val="160000"/>
                </a:srgbClr>
              </a:gs>
              <a:gs pos="100000">
                <a:srgbClr val="21317D">
                  <a:tint val="23500"/>
                  <a:satMod val="160000"/>
                </a:srgbClr>
              </a:gs>
            </a:gsLst>
            <a:lin ang="0" scaled="1"/>
            <a:tileRect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IN" sz="2400">
                <a:latin typeface="Aptos Black"/>
              </a:rPr>
              <a:t>Problem Statement</a:t>
            </a:r>
            <a:endParaRPr lang="en-IN" sz="2400">
              <a:latin typeface="Aptos Black" panose="020B0004020202020204" pitchFamily="34" charset="0"/>
            </a:endParaRPr>
          </a:p>
        </p:txBody>
      </p:sp>
      <p:pic>
        <p:nvPicPr>
          <p:cNvPr id="4" name="Picture 3" descr="A blue and white logo&#10;&#10;AI-generated content may be incorrect.">
            <a:extLst>
              <a:ext uri="{FF2B5EF4-FFF2-40B4-BE49-F238E27FC236}">
                <a16:creationId xmlns:a16="http://schemas.microsoft.com/office/drawing/2014/main" id="{1408939D-7CFB-DE31-5E2C-F03FF93A86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17500" y1="38616" x2="17500" y2="38616"/>
                        <a14:foregroundMark x1="57000" y1="36612" x2="57000" y2="36612"/>
                        <a14:foregroundMark x1="76333" y1="36612" x2="76333" y2="36612"/>
                        <a14:foregroundMark x1="85500" y1="37705" x2="85500" y2="37705"/>
                        <a14:foregroundMark x1="82167" y1="38616" x2="82167" y2="38616"/>
                        <a14:foregroundMark x1="85917" y1="41348" x2="85917" y2="41348"/>
                        <a14:foregroundMark x1="80917" y1="42259" x2="80917" y2="42259"/>
                        <a14:foregroundMark x1="85917" y1="39526" x2="85917" y2="39526"/>
                        <a14:foregroundMark x1="82583" y1="39526" x2="82583" y2="39526"/>
                        <a14:foregroundMark x1="84667" y1="42259" x2="84667" y2="42259"/>
                        <a14:foregroundMark x1="86333" y1="38616" x2="86333" y2="38616"/>
                        <a14:foregroundMark x1="74583" y1="37705" x2="74583" y2="37705"/>
                        <a14:foregroundMark x1="75917" y1="33880" x2="75917" y2="33880"/>
                        <a14:foregroundMark x1="76333" y1="33880" x2="76333" y2="33880"/>
                        <a14:foregroundMark x1="63250" y1="28415" x2="63250" y2="28415"/>
                        <a14:foregroundMark x1="50667" y1="29326" x2="50667" y2="29326"/>
                        <a14:foregroundMark x1="33083" y1="31148" x2="33083" y2="3114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817" t="16517" r="8588" b="35772"/>
          <a:stretch/>
        </p:blipFill>
        <p:spPr>
          <a:xfrm>
            <a:off x="10436768" y="282240"/>
            <a:ext cx="1535147" cy="41577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E2A290BD-7644-30D2-CD38-0C255103E0C4}"/>
                  </a:ext>
                </a:extLst>
              </p14:cNvPr>
              <p14:cNvContentPartPr/>
              <p14:nvPr/>
            </p14:nvContentPartPr>
            <p14:xfrm>
              <a:off x="1662131" y="256860"/>
              <a:ext cx="3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E2A290BD-7644-30D2-CD38-0C255103E0C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53131" y="202860"/>
                <a:ext cx="18000" cy="1080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C736EBA4-EEC4-40E6-6B3E-FE9B6D5EFAB7}"/>
              </a:ext>
            </a:extLst>
          </p:cNvPr>
          <p:cNvSpPr>
            <a:spLocks noGrp="1"/>
          </p:cNvSpPr>
          <p:nvPr/>
        </p:nvSpPr>
        <p:spPr>
          <a:xfrm>
            <a:off x="938027" y="1274850"/>
            <a:ext cx="10268520" cy="496048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90000"/>
              </a:lnSpc>
            </a:pPr>
            <a:r>
              <a:rPr lang="en-GB" sz="2700">
                <a:solidFill>
                  <a:schemeClr val="tx1"/>
                </a:solidFill>
                <a:latin typeface="Tenorite"/>
                <a:ea typeface="+mn-lt"/>
                <a:cs typeface="+mn-lt"/>
              </a:rPr>
              <a:t>In an </a:t>
            </a:r>
            <a:r>
              <a:rPr lang="en-GB" sz="2700" b="1">
                <a:solidFill>
                  <a:schemeClr val="tx1"/>
                </a:solidFill>
                <a:latin typeface="Tenorite"/>
                <a:ea typeface="+mn-lt"/>
                <a:cs typeface="+mn-lt"/>
              </a:rPr>
              <a:t>UTXO Off-Us transfer request</a:t>
            </a:r>
            <a:r>
              <a:rPr lang="en-GB" sz="2700">
                <a:solidFill>
                  <a:schemeClr val="tx1"/>
                </a:solidFill>
                <a:latin typeface="Tenorite"/>
                <a:ea typeface="+mn-lt"/>
                <a:cs typeface="+mn-lt"/>
              </a:rPr>
              <a:t>, the system attempts to select high-value tokens from the available pool to satisfy the transaction amount. Once selected, these tokens are marked as </a:t>
            </a:r>
            <a:r>
              <a:rPr lang="en-GB" sz="2700" b="1">
                <a:solidFill>
                  <a:schemeClr val="tx1"/>
                </a:solidFill>
                <a:latin typeface="Tenorite"/>
                <a:ea typeface="+mn-lt"/>
                <a:cs typeface="+mn-lt"/>
              </a:rPr>
              <a:t>LOCKED</a:t>
            </a:r>
            <a:r>
              <a:rPr lang="en-GB" sz="2700">
                <a:solidFill>
                  <a:schemeClr val="tx1"/>
                </a:solidFill>
                <a:latin typeface="Tenorite"/>
                <a:ea typeface="+mn-lt"/>
                <a:cs typeface="+mn-lt"/>
              </a:rPr>
              <a:t> to prevent concurrent access and ensure atomicity of the transfer. However, this locking mechanism introduces a bottleneck during high-traffic times. </a:t>
            </a:r>
            <a:endParaRPr lang="en-US" sz="2700">
              <a:solidFill>
                <a:schemeClr val="tx1"/>
              </a:solidFill>
              <a:latin typeface="Tenorite"/>
              <a:ea typeface="+mn-lt"/>
              <a:cs typeface="+mn-lt"/>
            </a:endParaRPr>
          </a:p>
          <a:p>
            <a:pPr algn="just">
              <a:lnSpc>
                <a:spcPct val="90000"/>
              </a:lnSpc>
            </a:pPr>
            <a:r>
              <a:rPr lang="en-GB" sz="2700">
                <a:solidFill>
                  <a:schemeClr val="tx1"/>
                </a:solidFill>
                <a:latin typeface="Tenorite"/>
                <a:ea typeface="+mn-lt"/>
                <a:cs typeface="+mn-lt"/>
              </a:rPr>
              <a:t>When multiple transactions simultaneously request high-value tokens—especially during peak loads tokens required by one transaction may already be locked by another. As a result, subsequent transactions are forced to wait until the locked tokens are released, leading to a </a:t>
            </a:r>
            <a:r>
              <a:rPr lang="en-GB" sz="2700" b="1">
                <a:solidFill>
                  <a:schemeClr val="tx1"/>
                </a:solidFill>
                <a:latin typeface="Tenorite"/>
                <a:ea typeface="+mn-lt"/>
                <a:cs typeface="+mn-lt"/>
              </a:rPr>
              <a:t>token deadlock</a:t>
            </a:r>
            <a:r>
              <a:rPr lang="en-GB" sz="2700">
                <a:solidFill>
                  <a:schemeClr val="tx1"/>
                </a:solidFill>
                <a:latin typeface="Tenorite"/>
                <a:ea typeface="+mn-lt"/>
                <a:cs typeface="+mn-lt"/>
              </a:rPr>
              <a:t>. T</a:t>
            </a:r>
            <a:r>
              <a:rPr lang="en-GB" sz="2700" b="1">
                <a:solidFill>
                  <a:schemeClr val="tx1"/>
                </a:solidFill>
                <a:latin typeface="Tenorite"/>
                <a:ea typeface="+mn-lt"/>
                <a:cs typeface="+mn-lt"/>
              </a:rPr>
              <a:t>his </a:t>
            </a:r>
            <a:r>
              <a:rPr lang="en-GB" sz="2700">
                <a:solidFill>
                  <a:schemeClr val="tx1"/>
                </a:solidFill>
                <a:latin typeface="Tenorite"/>
                <a:ea typeface="+mn-lt"/>
                <a:cs typeface="+mn-lt"/>
              </a:rPr>
              <a:t>causes a</a:t>
            </a:r>
            <a:r>
              <a:rPr lang="en-GB" sz="2700" b="1">
                <a:solidFill>
                  <a:schemeClr val="tx1"/>
                </a:solidFill>
                <a:latin typeface="Tenorite"/>
                <a:ea typeface="+mn-lt"/>
                <a:cs typeface="+mn-lt"/>
              </a:rPr>
              <a:t> queue buildup</a:t>
            </a:r>
            <a:r>
              <a:rPr lang="en-GB" sz="2700">
                <a:solidFill>
                  <a:schemeClr val="tx1"/>
                </a:solidFill>
                <a:latin typeface="Tenorite"/>
                <a:ea typeface="+mn-lt"/>
                <a:cs typeface="+mn-lt"/>
              </a:rPr>
              <a:t>, where transactions are stalled, waiting for token availability. </a:t>
            </a:r>
            <a:endParaRPr lang="en-US" sz="2700">
              <a:solidFill>
                <a:schemeClr val="tx1"/>
              </a:solidFill>
              <a:latin typeface="Tenorite"/>
            </a:endParaRPr>
          </a:p>
        </p:txBody>
      </p:sp>
    </p:spTree>
    <p:extLst>
      <p:ext uri="{BB962C8B-B14F-4D97-AF65-F5344CB8AC3E}">
        <p14:creationId xmlns:p14="http://schemas.microsoft.com/office/powerpoint/2010/main" val="37027744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C6682F-B740-5422-3D06-986F6E8198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B9B214C0-B9C5-1E88-F340-3F546B859D7A}"/>
              </a:ext>
            </a:extLst>
          </p:cNvPr>
          <p:cNvSpPr/>
          <p:nvPr/>
        </p:nvSpPr>
        <p:spPr>
          <a:xfrm>
            <a:off x="-74646" y="214953"/>
            <a:ext cx="12344401" cy="550344"/>
          </a:xfrm>
          <a:prstGeom prst="rect">
            <a:avLst/>
          </a:prstGeom>
          <a:gradFill flip="none" rotWithShape="1">
            <a:gsLst>
              <a:gs pos="54000">
                <a:srgbClr val="21317D"/>
              </a:gs>
              <a:gs pos="75000">
                <a:srgbClr val="21317D">
                  <a:tint val="44500"/>
                  <a:satMod val="160000"/>
                </a:srgbClr>
              </a:gs>
              <a:gs pos="100000">
                <a:srgbClr val="21317D">
                  <a:tint val="23500"/>
                  <a:satMod val="160000"/>
                </a:srgbClr>
              </a:gs>
            </a:gsLst>
            <a:lin ang="0" scaled="1"/>
            <a:tileRect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IN" sz="2400">
                <a:latin typeface="Aptos Black"/>
              </a:rPr>
              <a:t>Solution</a:t>
            </a:r>
            <a:endParaRPr lang="en-IN" sz="2400">
              <a:latin typeface="Aptos Black" panose="020B0004020202020204" pitchFamily="34" charset="0"/>
            </a:endParaRPr>
          </a:p>
        </p:txBody>
      </p:sp>
      <p:pic>
        <p:nvPicPr>
          <p:cNvPr id="4" name="Picture 3" descr="A blue and white logo&#10;&#10;AI-generated content may be incorrect.">
            <a:extLst>
              <a:ext uri="{FF2B5EF4-FFF2-40B4-BE49-F238E27FC236}">
                <a16:creationId xmlns:a16="http://schemas.microsoft.com/office/drawing/2014/main" id="{69EE283B-705A-78D5-5E63-D892B21CCA5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17500" y1="38616" x2="17500" y2="38616"/>
                        <a14:foregroundMark x1="57000" y1="36612" x2="57000" y2="36612"/>
                        <a14:foregroundMark x1="76333" y1="36612" x2="76333" y2="36612"/>
                        <a14:foregroundMark x1="85500" y1="37705" x2="85500" y2="37705"/>
                        <a14:foregroundMark x1="82167" y1="38616" x2="82167" y2="38616"/>
                        <a14:foregroundMark x1="85917" y1="41348" x2="85917" y2="41348"/>
                        <a14:foregroundMark x1="80917" y1="42259" x2="80917" y2="42259"/>
                        <a14:foregroundMark x1="85917" y1="39526" x2="85917" y2="39526"/>
                        <a14:foregroundMark x1="82583" y1="39526" x2="82583" y2="39526"/>
                        <a14:foregroundMark x1="84667" y1="42259" x2="84667" y2="42259"/>
                        <a14:foregroundMark x1="86333" y1="38616" x2="86333" y2="38616"/>
                        <a14:foregroundMark x1="74583" y1="37705" x2="74583" y2="37705"/>
                        <a14:foregroundMark x1="75917" y1="33880" x2="75917" y2="33880"/>
                        <a14:foregroundMark x1="76333" y1="33880" x2="76333" y2="33880"/>
                        <a14:foregroundMark x1="63250" y1="28415" x2="63250" y2="28415"/>
                        <a14:foregroundMark x1="50667" y1="29326" x2="50667" y2="29326"/>
                        <a14:foregroundMark x1="33083" y1="31148" x2="33083" y2="3114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817" t="16517" r="8588" b="35772"/>
          <a:stretch/>
        </p:blipFill>
        <p:spPr>
          <a:xfrm>
            <a:off x="10436768" y="282240"/>
            <a:ext cx="1535147" cy="41577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C0AFE645-43AA-419D-21D4-03B6B84BF45A}"/>
                  </a:ext>
                </a:extLst>
              </p14:cNvPr>
              <p14:cNvContentPartPr/>
              <p14:nvPr/>
            </p14:nvContentPartPr>
            <p14:xfrm>
              <a:off x="1662131" y="256860"/>
              <a:ext cx="3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C0AFE645-43AA-419D-21D4-03B6B84BF45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53131" y="202860"/>
                <a:ext cx="18000" cy="10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1EA947EA-83D4-596F-9A1F-E9DD6A2F7497}"/>
              </a:ext>
            </a:extLst>
          </p:cNvPr>
          <p:cNvGrpSpPr/>
          <p:nvPr/>
        </p:nvGrpSpPr>
        <p:grpSpPr>
          <a:xfrm>
            <a:off x="176145" y="3067414"/>
            <a:ext cx="3607841" cy="3771248"/>
            <a:chOff x="176145" y="2951959"/>
            <a:chExt cx="3607841" cy="3771248"/>
          </a:xfrm>
        </p:grpSpPr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6975F364-7934-19AB-CD85-4B2B2DBE79A7}"/>
                </a:ext>
              </a:extLst>
            </p:cNvPr>
            <p:cNvSpPr/>
            <p:nvPr/>
          </p:nvSpPr>
          <p:spPr>
            <a:xfrm>
              <a:off x="176145" y="2951959"/>
              <a:ext cx="3607841" cy="2591454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 rtl="0">
                <a:defRPr lang="en-GB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/>
            </a:p>
          </p:txBody>
        </p:sp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D865A52C-0431-E9A9-536E-BCA0DAA98E80}"/>
                </a:ext>
              </a:extLst>
            </p:cNvPr>
            <p:cNvSpPr/>
            <p:nvPr/>
          </p:nvSpPr>
          <p:spPr>
            <a:xfrm>
              <a:off x="306963" y="4478259"/>
              <a:ext cx="1485123" cy="931526"/>
            </a:xfrm>
            <a:prstGeom prst="round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 rtl="0">
                <a:defRPr lang="en-GB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GB" sz="3200" b="1"/>
                <a:t>RTSP</a:t>
              </a:r>
            </a:p>
          </p:txBody>
        </p:sp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1F24105C-8ED0-C139-CE75-8875E93F97A1}"/>
                </a:ext>
              </a:extLst>
            </p:cNvPr>
            <p:cNvSpPr/>
            <p:nvPr/>
          </p:nvSpPr>
          <p:spPr>
            <a:xfrm>
              <a:off x="2176104" y="3122686"/>
              <a:ext cx="1415851" cy="839164"/>
            </a:xfrm>
            <a:prstGeom prst="round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 rtl="0">
                <a:defRPr lang="en-GB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GB" sz="3200" b="1"/>
                <a:t>DTSP</a:t>
              </a:r>
              <a:endParaRPr lang="en-US" sz="3200" b="1"/>
            </a:p>
          </p:txBody>
        </p:sp>
        <p:pic>
          <p:nvPicPr>
            <p:cNvPr id="35" name="Graphic 9" descr="Kafka Vector SVG Icon - SVG Repo">
              <a:extLst>
                <a:ext uri="{FF2B5EF4-FFF2-40B4-BE49-F238E27FC236}">
                  <a16:creationId xmlns:a16="http://schemas.microsoft.com/office/drawing/2014/main" id="{A5D2227D-6A03-5156-A303-BC9A7AD35F9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58907" y="2952669"/>
              <a:ext cx="1129553" cy="1185583"/>
            </a:xfrm>
            <a:prstGeom prst="rect">
              <a:avLst/>
            </a:prstGeom>
          </p:spPr>
        </p:pic>
        <p:pic>
          <p:nvPicPr>
            <p:cNvPr id="36" name="Picture 35" descr="Mobile app icon simple from creative package Vector Image">
              <a:extLst>
                <a:ext uri="{FF2B5EF4-FFF2-40B4-BE49-F238E27FC236}">
                  <a16:creationId xmlns:a16="http://schemas.microsoft.com/office/drawing/2014/main" id="{95E9612D-43AB-2370-7CCA-C0D93CB46F9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rcRect l="25882" t="14130" r="29020" b="33696"/>
            <a:stretch>
              <a:fillRect/>
            </a:stretch>
          </p:blipFill>
          <p:spPr>
            <a:xfrm>
              <a:off x="571458" y="5692624"/>
              <a:ext cx="829302" cy="1030583"/>
            </a:xfrm>
            <a:prstGeom prst="rect">
              <a:avLst/>
            </a:prstGeom>
          </p:spPr>
        </p:pic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689271F8-B553-327E-272C-95F6B9612863}"/>
                </a:ext>
              </a:extLst>
            </p:cNvPr>
            <p:cNvCxnSpPr/>
            <p:nvPr/>
          </p:nvCxnSpPr>
          <p:spPr>
            <a:xfrm flipH="1" flipV="1">
              <a:off x="968980" y="3804537"/>
              <a:ext cx="1" cy="686871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DE7C3D88-0432-132C-858C-7AADECA0EB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54655" y="3581871"/>
              <a:ext cx="616478" cy="5303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A692686E-C450-B870-A9F7-5B240EE7CE1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70725" y="5328126"/>
              <a:ext cx="5238" cy="36564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0FC590F3-4F25-9026-6701-50498B22CE95}"/>
              </a:ext>
            </a:extLst>
          </p:cNvPr>
          <p:cNvGrpSpPr/>
          <p:nvPr/>
        </p:nvGrpSpPr>
        <p:grpSpPr>
          <a:xfrm flipH="1">
            <a:off x="8355986" y="3067413"/>
            <a:ext cx="3597141" cy="3771248"/>
            <a:chOff x="8355986" y="2951958"/>
            <a:chExt cx="3607841" cy="3771248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BF31994E-A3C3-843B-2F1A-87CF53D86949}"/>
                </a:ext>
              </a:extLst>
            </p:cNvPr>
            <p:cNvSpPr/>
            <p:nvPr/>
          </p:nvSpPr>
          <p:spPr>
            <a:xfrm>
              <a:off x="8355986" y="2951958"/>
              <a:ext cx="3607841" cy="2591454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 rtl="0">
                <a:defRPr lang="en-GB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/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F4FE267D-19FF-872A-B3C2-3F9929CC4D87}"/>
                </a:ext>
              </a:extLst>
            </p:cNvPr>
            <p:cNvSpPr/>
            <p:nvPr/>
          </p:nvSpPr>
          <p:spPr>
            <a:xfrm>
              <a:off x="8486804" y="4489803"/>
              <a:ext cx="1462308" cy="908436"/>
            </a:xfrm>
            <a:prstGeom prst="round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 rtl="0">
                <a:defRPr lang="en-GB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GB" sz="3200" b="1"/>
                <a:t>RTSP</a:t>
              </a:r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1BAE31AE-A977-92F3-2E72-C30E5FBF04F0}"/>
                </a:ext>
              </a:extLst>
            </p:cNvPr>
            <p:cNvSpPr/>
            <p:nvPr/>
          </p:nvSpPr>
          <p:spPr>
            <a:xfrm>
              <a:off x="10321205" y="3122685"/>
              <a:ext cx="1415988" cy="839164"/>
            </a:xfrm>
            <a:prstGeom prst="round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 rtl="0">
                <a:defRPr lang="en-GB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GB" sz="3200" b="1"/>
                <a:t>DTSP</a:t>
              </a:r>
              <a:endParaRPr lang="en-US" sz="3200" b="1"/>
            </a:p>
          </p:txBody>
        </p:sp>
        <p:pic>
          <p:nvPicPr>
            <p:cNvPr id="26" name="Graphic 21" descr="Kafka Vector SVG Icon - SVG Repo">
              <a:extLst>
                <a:ext uri="{FF2B5EF4-FFF2-40B4-BE49-F238E27FC236}">
                  <a16:creationId xmlns:a16="http://schemas.microsoft.com/office/drawing/2014/main" id="{0AF9ABF6-79F5-AF63-6EB6-FBBA79AC098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flipH="1">
              <a:off x="8562843" y="2979882"/>
              <a:ext cx="1108656" cy="1185583"/>
            </a:xfrm>
            <a:prstGeom prst="rect">
              <a:avLst/>
            </a:prstGeom>
          </p:spPr>
        </p:pic>
        <p:pic>
          <p:nvPicPr>
            <p:cNvPr id="27" name="Picture 26" descr="Mobile app icon simple from creative package Vector Image">
              <a:extLst>
                <a:ext uri="{FF2B5EF4-FFF2-40B4-BE49-F238E27FC236}">
                  <a16:creationId xmlns:a16="http://schemas.microsoft.com/office/drawing/2014/main" id="{D4B7C517-F430-55E8-5321-42DF650C7DF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rcRect l="25882" t="14130" r="29020" b="33696"/>
            <a:stretch>
              <a:fillRect/>
            </a:stretch>
          </p:blipFill>
          <p:spPr>
            <a:xfrm>
              <a:off x="8751299" y="5692623"/>
              <a:ext cx="829302" cy="1030583"/>
            </a:xfrm>
            <a:prstGeom prst="rect">
              <a:avLst/>
            </a:prstGeom>
          </p:spPr>
        </p:pic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28351747-BEFB-F9AB-47B9-3922F2FA9E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141997" y="3804248"/>
              <a:ext cx="6824" cy="687449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8E3C258E-5527-A704-C110-75939CC52D5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82242" y="3559959"/>
              <a:ext cx="673221" cy="15107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EBF19DC5-502C-C593-9BAE-A4CED627141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164214" y="5319569"/>
              <a:ext cx="12062" cy="389555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Picture 8" descr="Chain Icon Vector">
            <a:extLst>
              <a:ext uri="{FF2B5EF4-FFF2-40B4-BE49-F238E27FC236}">
                <a16:creationId xmlns:a16="http://schemas.microsoft.com/office/drawing/2014/main" id="{047E199A-CFCB-0243-90CC-415C5659C10F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18000"/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700000">
            <a:off x="2479741" y="-1492035"/>
            <a:ext cx="7239940" cy="4827277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DF0AC29-BA23-0E1D-D8FD-99046E062553}"/>
              </a:ext>
            </a:extLst>
          </p:cNvPr>
          <p:cNvSpPr/>
          <p:nvPr/>
        </p:nvSpPr>
        <p:spPr>
          <a:xfrm>
            <a:off x="4941367" y="1332071"/>
            <a:ext cx="2308359" cy="1625347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 rtl="0">
              <a:defRPr lang="en-GB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4BE8182-76B6-B980-D776-CAB87C0CFA1C}"/>
              </a:ext>
            </a:extLst>
          </p:cNvPr>
          <p:cNvSpPr/>
          <p:nvPr/>
        </p:nvSpPr>
        <p:spPr>
          <a:xfrm>
            <a:off x="5068993" y="2509288"/>
            <a:ext cx="2065818" cy="359387"/>
          </a:xfrm>
          <a:prstGeom prst="round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 rtl="0">
              <a:defRPr lang="en-GB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800" b="1"/>
              <a:t>Platform</a:t>
            </a:r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FA5E4007-7357-B8D7-DFBD-3904FD78FBAC}"/>
              </a:ext>
            </a:extLst>
          </p:cNvPr>
          <p:cNvCxnSpPr/>
          <p:nvPr/>
        </p:nvCxnSpPr>
        <p:spPr>
          <a:xfrm flipV="1">
            <a:off x="3531928" y="2219393"/>
            <a:ext cx="1414431" cy="1442377"/>
          </a:xfrm>
          <a:prstGeom prst="bentConnector3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FB33230F-9046-3B2D-FA72-7484A11621F6}"/>
              </a:ext>
            </a:extLst>
          </p:cNvPr>
          <p:cNvCxnSpPr>
            <a:cxnSpLocks/>
          </p:cNvCxnSpPr>
          <p:nvPr/>
        </p:nvCxnSpPr>
        <p:spPr>
          <a:xfrm>
            <a:off x="7252280" y="2160181"/>
            <a:ext cx="1324785" cy="1501034"/>
          </a:xfrm>
          <a:prstGeom prst="bentConnector3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21C6DA07-5E88-F9EF-7672-7EAAF6F4F427}"/>
              </a:ext>
            </a:extLst>
          </p:cNvPr>
          <p:cNvSpPr/>
          <p:nvPr/>
        </p:nvSpPr>
        <p:spPr>
          <a:xfrm>
            <a:off x="5375477" y="4440724"/>
            <a:ext cx="1463878" cy="857956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rtl="0">
              <a:defRPr lang="en-GB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800" b="1">
                <a:solidFill>
                  <a:schemeClr val="tx1"/>
                </a:solidFill>
              </a:rPr>
              <a:t>PSO</a:t>
            </a:r>
            <a:endParaRPr lang="en-US" sz="2800" b="1">
              <a:solidFill>
                <a:schemeClr val="tx1"/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13DFEA00-A93F-99FF-81E3-E2E9C015B537}"/>
              </a:ext>
            </a:extLst>
          </p:cNvPr>
          <p:cNvSpPr>
            <a:spLocks noGrp="1"/>
          </p:cNvSpPr>
          <p:nvPr/>
        </p:nvSpPr>
        <p:spPr>
          <a:xfrm>
            <a:off x="5299481" y="1556925"/>
            <a:ext cx="1832917" cy="83637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/>
              <a:t>NPCI</a:t>
            </a:r>
            <a:endParaRPr lang="en-US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0B028A47-A6EA-0749-C8DA-BA1BA64BCA43}"/>
              </a:ext>
            </a:extLst>
          </p:cNvPr>
          <p:cNvSpPr txBox="1">
            <a:spLocks/>
          </p:cNvSpPr>
          <p:nvPr/>
        </p:nvSpPr>
        <p:spPr>
          <a:xfrm>
            <a:off x="1978410" y="4528275"/>
            <a:ext cx="1705917" cy="84792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defPPr rtl="0">
              <a:defRPr lang="en-GB"/>
            </a:defPPr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Bank</a:t>
            </a:r>
            <a:endParaRPr lang="en-US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8D2DDC6C-339F-43F1-579B-FA2E0D53D7A4}"/>
              </a:ext>
            </a:extLst>
          </p:cNvPr>
          <p:cNvSpPr txBox="1">
            <a:spLocks/>
          </p:cNvSpPr>
          <p:nvPr/>
        </p:nvSpPr>
        <p:spPr>
          <a:xfrm>
            <a:off x="8563440" y="4528275"/>
            <a:ext cx="1786736" cy="84792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defPPr rtl="0">
              <a:defRPr lang="en-GB"/>
            </a:defPPr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Bank</a:t>
            </a:r>
            <a:endParaRPr lang="en-US"/>
          </a:p>
        </p:txBody>
      </p:sp>
      <p:cxnSp>
        <p:nvCxnSpPr>
          <p:cNvPr id="18" name="Connector: Curved 17">
            <a:extLst>
              <a:ext uri="{FF2B5EF4-FFF2-40B4-BE49-F238E27FC236}">
                <a16:creationId xmlns:a16="http://schemas.microsoft.com/office/drawing/2014/main" id="{536C4CAC-189F-44C5-C973-C7CF37097998}"/>
              </a:ext>
            </a:extLst>
          </p:cNvPr>
          <p:cNvCxnSpPr/>
          <p:nvPr/>
        </p:nvCxnSpPr>
        <p:spPr>
          <a:xfrm flipV="1">
            <a:off x="1411112" y="4866194"/>
            <a:ext cx="3951238" cy="1354667"/>
          </a:xfrm>
          <a:prstGeom prst="curvedConnector3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9" name="Connector: Curved 18">
            <a:extLst>
              <a:ext uri="{FF2B5EF4-FFF2-40B4-BE49-F238E27FC236}">
                <a16:creationId xmlns:a16="http://schemas.microsoft.com/office/drawing/2014/main" id="{C58FEC74-94A2-2169-CC09-24F213452231}"/>
              </a:ext>
            </a:extLst>
          </p:cNvPr>
          <p:cNvCxnSpPr>
            <a:cxnSpLocks/>
          </p:cNvCxnSpPr>
          <p:nvPr/>
        </p:nvCxnSpPr>
        <p:spPr>
          <a:xfrm>
            <a:off x="6818849" y="4860022"/>
            <a:ext cx="3913657" cy="1366210"/>
          </a:xfrm>
          <a:prstGeom prst="curvedConnector3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itle 1">
            <a:extLst>
              <a:ext uri="{FF2B5EF4-FFF2-40B4-BE49-F238E27FC236}">
                <a16:creationId xmlns:a16="http://schemas.microsoft.com/office/drawing/2014/main" id="{F786EFC2-8C5B-5D27-145F-285C805CD06E}"/>
              </a:ext>
            </a:extLst>
          </p:cNvPr>
          <p:cNvSpPr txBox="1">
            <a:spLocks/>
          </p:cNvSpPr>
          <p:nvPr/>
        </p:nvSpPr>
        <p:spPr>
          <a:xfrm>
            <a:off x="5508195" y="695363"/>
            <a:ext cx="1244099" cy="69783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defPPr rtl="0">
              <a:defRPr lang="en-GB"/>
            </a:defPPr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4000"/>
              <a:t>DLT</a:t>
            </a:r>
            <a:endParaRPr lang="en-US" sz="4000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FBE4E694-D84A-9E66-0DB6-685B49730C88}"/>
              </a:ext>
            </a:extLst>
          </p:cNvPr>
          <p:cNvSpPr txBox="1">
            <a:spLocks/>
          </p:cNvSpPr>
          <p:nvPr/>
        </p:nvSpPr>
        <p:spPr>
          <a:xfrm>
            <a:off x="180800" y="927846"/>
            <a:ext cx="3214467" cy="176460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defPPr rtl="0">
              <a:defRPr lang="en-GB"/>
            </a:defPPr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4000" err="1">
                <a:latin typeface="Tenorite"/>
              </a:rPr>
              <a:t>TokenAI</a:t>
            </a:r>
            <a:endParaRPr lang="en-US" sz="4000" b="0" err="1">
              <a:latin typeface="Tenorite"/>
            </a:endParaRPr>
          </a:p>
          <a:p>
            <a:r>
              <a:rPr lang="en-GB" sz="4000">
                <a:latin typeface="Tenorite"/>
              </a:rPr>
              <a:t>Pre-splits tokens</a:t>
            </a:r>
            <a:endParaRPr lang="en-US" sz="4000" b="0">
              <a:latin typeface="Tenorite"/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5802D66-F6B1-D562-9FB3-ADB7C7B6F580}"/>
              </a:ext>
            </a:extLst>
          </p:cNvPr>
          <p:cNvCxnSpPr>
            <a:cxnSpLocks/>
          </p:cNvCxnSpPr>
          <p:nvPr/>
        </p:nvCxnSpPr>
        <p:spPr>
          <a:xfrm flipH="1" flipV="1">
            <a:off x="6070380" y="1227064"/>
            <a:ext cx="1039" cy="26617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: Diagonal Corners Snipped 1">
            <a:extLst>
              <a:ext uri="{FF2B5EF4-FFF2-40B4-BE49-F238E27FC236}">
                <a16:creationId xmlns:a16="http://schemas.microsoft.com/office/drawing/2014/main" id="{85C39593-6EE7-CE03-021D-F0BB10C81212}"/>
              </a:ext>
            </a:extLst>
          </p:cNvPr>
          <p:cNvSpPr/>
          <p:nvPr/>
        </p:nvSpPr>
        <p:spPr>
          <a:xfrm>
            <a:off x="1986181" y="4242168"/>
            <a:ext cx="1699581" cy="385664"/>
          </a:xfrm>
          <a:prstGeom prst="snip2Diag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 rtl="0">
              <a:defRPr lang="en-GB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600" b="1" err="1">
                <a:solidFill>
                  <a:schemeClr val="tx1"/>
                </a:solidFill>
              </a:rPr>
              <a:t>TokenAI</a:t>
            </a:r>
            <a:endParaRPr lang="en-US" sz="2600" b="1">
              <a:solidFill>
                <a:schemeClr val="tx1"/>
              </a:solidFill>
            </a:endParaRP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4A561055-2D73-16A0-8DE6-F757605ED0EA}"/>
              </a:ext>
            </a:extLst>
          </p:cNvPr>
          <p:cNvCxnSpPr>
            <a:cxnSpLocks/>
          </p:cNvCxnSpPr>
          <p:nvPr/>
        </p:nvCxnSpPr>
        <p:spPr>
          <a:xfrm flipV="1">
            <a:off x="2728819" y="4055440"/>
            <a:ext cx="4" cy="19103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8E90A139-60C8-AD3E-5DA4-23763050CF62}"/>
              </a:ext>
            </a:extLst>
          </p:cNvPr>
          <p:cNvCxnSpPr>
            <a:cxnSpLocks/>
          </p:cNvCxnSpPr>
          <p:nvPr/>
        </p:nvCxnSpPr>
        <p:spPr>
          <a:xfrm>
            <a:off x="2926130" y="4059121"/>
            <a:ext cx="3340" cy="18714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: Diagonal Corners Snipped 47">
            <a:extLst>
              <a:ext uri="{FF2B5EF4-FFF2-40B4-BE49-F238E27FC236}">
                <a16:creationId xmlns:a16="http://schemas.microsoft.com/office/drawing/2014/main" id="{FE2149D4-3D1E-57C6-8BA5-74141F295A80}"/>
              </a:ext>
            </a:extLst>
          </p:cNvPr>
          <p:cNvSpPr/>
          <p:nvPr/>
        </p:nvSpPr>
        <p:spPr>
          <a:xfrm>
            <a:off x="8432214" y="4256342"/>
            <a:ext cx="1630309" cy="374119"/>
          </a:xfrm>
          <a:prstGeom prst="snip2Diag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 rtl="0">
              <a:defRPr lang="en-GB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600" b="1" err="1">
                <a:solidFill>
                  <a:schemeClr val="tx1"/>
                </a:solidFill>
              </a:rPr>
              <a:t>TokenAI</a:t>
            </a:r>
            <a:endParaRPr lang="en-US" sz="2600" b="1">
              <a:solidFill>
                <a:schemeClr val="tx1"/>
              </a:solidFill>
            </a:endParaRP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C9F8CA71-9BA7-F8A1-6666-4A14860226AE}"/>
              </a:ext>
            </a:extLst>
          </p:cNvPr>
          <p:cNvCxnSpPr>
            <a:cxnSpLocks/>
          </p:cNvCxnSpPr>
          <p:nvPr/>
        </p:nvCxnSpPr>
        <p:spPr>
          <a:xfrm flipV="1">
            <a:off x="9153155" y="4054883"/>
            <a:ext cx="4" cy="19103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78792404-E127-9FC6-086B-6D4418776810}"/>
              </a:ext>
            </a:extLst>
          </p:cNvPr>
          <p:cNvCxnSpPr>
            <a:cxnSpLocks/>
          </p:cNvCxnSpPr>
          <p:nvPr/>
        </p:nvCxnSpPr>
        <p:spPr>
          <a:xfrm>
            <a:off x="9416156" y="4058564"/>
            <a:ext cx="3340" cy="18714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05220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18D77B-FB9B-A3BA-39C8-1B40E89A66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836436CA-05D8-5905-54B9-B6E2D61DE648}"/>
              </a:ext>
            </a:extLst>
          </p:cNvPr>
          <p:cNvSpPr/>
          <p:nvPr/>
        </p:nvSpPr>
        <p:spPr>
          <a:xfrm>
            <a:off x="-74646" y="214953"/>
            <a:ext cx="12344401" cy="550344"/>
          </a:xfrm>
          <a:prstGeom prst="rect">
            <a:avLst/>
          </a:prstGeom>
          <a:gradFill flip="none" rotWithShape="1">
            <a:gsLst>
              <a:gs pos="54000">
                <a:srgbClr val="21317D"/>
              </a:gs>
              <a:gs pos="75000">
                <a:srgbClr val="21317D">
                  <a:tint val="44500"/>
                  <a:satMod val="160000"/>
                </a:srgbClr>
              </a:gs>
              <a:gs pos="100000">
                <a:srgbClr val="21317D">
                  <a:tint val="23500"/>
                  <a:satMod val="160000"/>
                </a:srgbClr>
              </a:gs>
            </a:gsLst>
            <a:lin ang="0" scaled="1"/>
            <a:tileRect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IN" sz="2400">
                <a:latin typeface="Aptos Black"/>
              </a:rPr>
              <a:t>Agentic AI Solution</a:t>
            </a:r>
            <a:endParaRPr lang="en-US"/>
          </a:p>
        </p:txBody>
      </p:sp>
      <p:pic>
        <p:nvPicPr>
          <p:cNvPr id="4" name="Picture 3" descr="A blue and white logo&#10;&#10;AI-generated content may be incorrect.">
            <a:extLst>
              <a:ext uri="{FF2B5EF4-FFF2-40B4-BE49-F238E27FC236}">
                <a16:creationId xmlns:a16="http://schemas.microsoft.com/office/drawing/2014/main" id="{EA34B7C6-4BD3-E9D6-CA62-DB3D7812BDA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17500" y1="38616" x2="17500" y2="38616"/>
                        <a14:foregroundMark x1="57000" y1="36612" x2="57000" y2="36612"/>
                        <a14:foregroundMark x1="76333" y1="36612" x2="76333" y2="36612"/>
                        <a14:foregroundMark x1="85500" y1="37705" x2="85500" y2="37705"/>
                        <a14:foregroundMark x1="82167" y1="38616" x2="82167" y2="38616"/>
                        <a14:foregroundMark x1="85917" y1="41348" x2="85917" y2="41348"/>
                        <a14:foregroundMark x1="80917" y1="42259" x2="80917" y2="42259"/>
                        <a14:foregroundMark x1="85917" y1="39526" x2="85917" y2="39526"/>
                        <a14:foregroundMark x1="82583" y1="39526" x2="82583" y2="39526"/>
                        <a14:foregroundMark x1="84667" y1="42259" x2="84667" y2="42259"/>
                        <a14:foregroundMark x1="86333" y1="38616" x2="86333" y2="38616"/>
                        <a14:foregroundMark x1="74583" y1="37705" x2="74583" y2="37705"/>
                        <a14:foregroundMark x1="75917" y1="33880" x2="75917" y2="33880"/>
                        <a14:foregroundMark x1="76333" y1="33880" x2="76333" y2="33880"/>
                        <a14:foregroundMark x1="63250" y1="28415" x2="63250" y2="28415"/>
                        <a14:foregroundMark x1="50667" y1="29326" x2="50667" y2="29326"/>
                        <a14:foregroundMark x1="33083" y1="31148" x2="33083" y2="3114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817" t="16517" r="8588" b="35772"/>
          <a:stretch/>
        </p:blipFill>
        <p:spPr>
          <a:xfrm>
            <a:off x="10436768" y="282240"/>
            <a:ext cx="1535147" cy="41577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F13A88BF-DE2F-C3A7-41D8-8247BA5C4EF6}"/>
                  </a:ext>
                </a:extLst>
              </p14:cNvPr>
              <p14:cNvContentPartPr/>
              <p14:nvPr/>
            </p14:nvContentPartPr>
            <p14:xfrm>
              <a:off x="1662131" y="256860"/>
              <a:ext cx="3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F13A88BF-DE2F-C3A7-41D8-8247BA5C4EF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53131" y="202860"/>
                <a:ext cx="18000" cy="1080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FD5FEFD1-01C5-6359-B616-F35BC0B01F1F}"/>
              </a:ext>
            </a:extLst>
          </p:cNvPr>
          <p:cNvSpPr>
            <a:spLocks noGrp="1"/>
          </p:cNvSpPr>
          <p:nvPr/>
        </p:nvSpPr>
        <p:spPr>
          <a:xfrm>
            <a:off x="938027" y="1274850"/>
            <a:ext cx="10268520" cy="496048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90000"/>
              </a:lnSpc>
            </a:pPr>
            <a:r>
              <a:rPr lang="en-GB" sz="2800">
                <a:solidFill>
                  <a:schemeClr val="tx1"/>
                </a:solidFill>
                <a:latin typeface="Tenorite"/>
                <a:ea typeface="+mn-lt"/>
                <a:cs typeface="+mn-lt"/>
              </a:rPr>
              <a:t>To address the challenges of token splitting and transfer delays in CBDC UTXO’s Off-Us </a:t>
            </a:r>
            <a:r>
              <a:rPr lang="en-GB" sz="2800" err="1">
                <a:solidFill>
                  <a:schemeClr val="tx1"/>
                </a:solidFill>
                <a:latin typeface="Tenorite"/>
                <a:ea typeface="+mn-lt"/>
                <a:cs typeface="+mn-lt"/>
              </a:rPr>
              <a:t>txns</a:t>
            </a:r>
            <a:r>
              <a:rPr lang="en-GB" sz="2800">
                <a:solidFill>
                  <a:schemeClr val="tx1"/>
                </a:solidFill>
                <a:latin typeface="Tenorite"/>
                <a:ea typeface="+mn-lt"/>
                <a:cs typeface="+mn-lt"/>
              </a:rPr>
              <a:t> an </a:t>
            </a:r>
            <a:r>
              <a:rPr lang="en-GB" sz="2800" b="1">
                <a:solidFill>
                  <a:schemeClr val="tx1"/>
                </a:solidFill>
                <a:latin typeface="Tenorite"/>
                <a:ea typeface="+mn-lt"/>
                <a:cs typeface="+mn-lt"/>
              </a:rPr>
              <a:t>DL model </a:t>
            </a:r>
            <a:r>
              <a:rPr lang="en-GB" sz="2800">
                <a:solidFill>
                  <a:schemeClr val="tx1"/>
                </a:solidFill>
                <a:latin typeface="Tenorite"/>
                <a:ea typeface="+mn-lt"/>
                <a:cs typeface="+mn-lt"/>
              </a:rPr>
              <a:t>is employed to </a:t>
            </a:r>
            <a:r>
              <a:rPr lang="en-GB" sz="2800" b="1">
                <a:solidFill>
                  <a:schemeClr val="tx1"/>
                </a:solidFill>
                <a:latin typeface="Tenorite"/>
                <a:ea typeface="+mn-lt"/>
                <a:cs typeface="+mn-lt"/>
              </a:rPr>
              <a:t>predict upcoming transaction</a:t>
            </a:r>
            <a:r>
              <a:rPr lang="en-GB" sz="2800">
                <a:solidFill>
                  <a:schemeClr val="tx1"/>
                </a:solidFill>
                <a:latin typeface="Tenorite"/>
                <a:ea typeface="+mn-lt"/>
                <a:cs typeface="+mn-lt"/>
              </a:rPr>
              <a:t> values using historical transaction data. This model leverages temporal features to forecast the expected transactions for future transfers this is </a:t>
            </a:r>
            <a:r>
              <a:rPr lang="en-GB" sz="2800" b="1">
                <a:solidFill>
                  <a:schemeClr val="tx1"/>
                </a:solidFill>
                <a:latin typeface="Tenorite"/>
                <a:ea typeface="+mn-lt"/>
                <a:cs typeface="+mn-lt"/>
              </a:rPr>
              <a:t>done bank-wise </a:t>
            </a:r>
            <a:r>
              <a:rPr lang="en-GB" sz="2800">
                <a:solidFill>
                  <a:schemeClr val="tx1"/>
                </a:solidFill>
                <a:latin typeface="Tenorite"/>
                <a:ea typeface="+mn-lt"/>
                <a:cs typeface="+mn-lt"/>
              </a:rPr>
              <a:t>at every bank. </a:t>
            </a:r>
            <a:endParaRPr lang="en-US" sz="2800">
              <a:solidFill>
                <a:schemeClr val="tx1"/>
              </a:solidFill>
              <a:latin typeface="Tenorite"/>
              <a:ea typeface="+mn-lt"/>
              <a:cs typeface="+mn-lt"/>
            </a:endParaRPr>
          </a:p>
          <a:p>
            <a:pPr algn="just">
              <a:lnSpc>
                <a:spcPct val="90000"/>
              </a:lnSpc>
            </a:pPr>
            <a:r>
              <a:rPr lang="en-GB" sz="2800">
                <a:solidFill>
                  <a:schemeClr val="tx1"/>
                </a:solidFill>
                <a:latin typeface="Tenorite"/>
                <a:ea typeface="+mn-lt"/>
                <a:cs typeface="+mn-lt"/>
              </a:rPr>
              <a:t>Based on these predictions, the system splits </a:t>
            </a:r>
            <a:r>
              <a:rPr lang="en-GB" sz="2800" b="1">
                <a:solidFill>
                  <a:schemeClr val="tx1"/>
                </a:solidFill>
                <a:latin typeface="Tenorite"/>
                <a:ea typeface="+mn-lt"/>
                <a:cs typeface="+mn-lt"/>
              </a:rPr>
              <a:t>tokens in advance</a:t>
            </a:r>
            <a:r>
              <a:rPr lang="en-GB" sz="2800">
                <a:solidFill>
                  <a:schemeClr val="tx1"/>
                </a:solidFill>
                <a:latin typeface="Tenorite"/>
                <a:ea typeface="+mn-lt"/>
                <a:cs typeface="+mn-lt"/>
              </a:rPr>
              <a:t> for better availability. Specifically, when we have high-volume of transactions coming in during peak times, it pre-splits large-value tokens into multiple smaller denominations. These smaller tokens are then stored in the </a:t>
            </a:r>
            <a:r>
              <a:rPr lang="en-GB" sz="2800" b="1">
                <a:solidFill>
                  <a:schemeClr val="tx1"/>
                </a:solidFill>
                <a:latin typeface="Tenorite"/>
                <a:ea typeface="+mn-lt"/>
                <a:cs typeface="+mn-lt"/>
              </a:rPr>
              <a:t>MariaDB and DLT</a:t>
            </a:r>
            <a:r>
              <a:rPr lang="en-GB" sz="2800">
                <a:solidFill>
                  <a:schemeClr val="tx1"/>
                </a:solidFill>
                <a:latin typeface="Tenorite"/>
                <a:ea typeface="+mn-lt"/>
                <a:cs typeface="+mn-lt"/>
              </a:rPr>
              <a:t>, ensuring they are readily available for future use. </a:t>
            </a:r>
          </a:p>
          <a:p>
            <a:pPr algn="just">
              <a:lnSpc>
                <a:spcPct val="90000"/>
              </a:lnSpc>
            </a:pPr>
            <a:endParaRPr lang="en-GB" sz="2800">
              <a:solidFill>
                <a:schemeClr val="tx1"/>
              </a:solidFill>
              <a:latin typeface="Tenorite"/>
            </a:endParaRPr>
          </a:p>
        </p:txBody>
      </p:sp>
    </p:spTree>
    <p:extLst>
      <p:ext uri="{BB962C8B-B14F-4D97-AF65-F5344CB8AC3E}">
        <p14:creationId xmlns:p14="http://schemas.microsoft.com/office/powerpoint/2010/main" val="19236114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74EE3DCD-87DD-D812-DE35-AB6B8D5A5376}"/>
              </a:ext>
            </a:extLst>
          </p:cNvPr>
          <p:cNvSpPr/>
          <p:nvPr/>
        </p:nvSpPr>
        <p:spPr>
          <a:xfrm>
            <a:off x="276171" y="1083961"/>
            <a:ext cx="7353693" cy="5596758"/>
          </a:xfrm>
          <a:prstGeom prst="roundRect">
            <a:avLst/>
          </a:prstGeom>
          <a:solidFill>
            <a:srgbClr val="2F55A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rtl="0">
              <a:defRPr lang="en-GB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C11E3A0-EEEF-4FCA-9425-B2DA190DC5BF}"/>
              </a:ext>
            </a:extLst>
          </p:cNvPr>
          <p:cNvGrpSpPr/>
          <p:nvPr/>
        </p:nvGrpSpPr>
        <p:grpSpPr>
          <a:xfrm>
            <a:off x="747898" y="1420877"/>
            <a:ext cx="6414083" cy="4917527"/>
            <a:chOff x="747898" y="967535"/>
            <a:chExt cx="6414083" cy="4917527"/>
          </a:xfrm>
        </p:grpSpPr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DE460575-394B-F089-98B9-05B41B2F87C6}"/>
                </a:ext>
              </a:extLst>
            </p:cNvPr>
            <p:cNvSpPr/>
            <p:nvPr/>
          </p:nvSpPr>
          <p:spPr>
            <a:xfrm>
              <a:off x="756864" y="967535"/>
              <a:ext cx="6405117" cy="865481"/>
            </a:xfrm>
            <a:prstGeom prst="round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 rtl="0">
                <a:defRPr lang="en-GB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/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4BEF136B-7F76-5FEC-6AB1-5C740B9B2D91}"/>
                </a:ext>
              </a:extLst>
            </p:cNvPr>
            <p:cNvSpPr/>
            <p:nvPr/>
          </p:nvSpPr>
          <p:spPr>
            <a:xfrm>
              <a:off x="747899" y="2141911"/>
              <a:ext cx="6405117" cy="865481"/>
            </a:xfrm>
            <a:prstGeom prst="roundRect">
              <a:avLst/>
            </a:prstGeom>
            <a:solidFill>
              <a:srgbClr val="E85325">
                <a:alpha val="95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 rtl="0">
                <a:defRPr lang="en-GB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/>
            </a:p>
          </p:txBody>
        </p:sp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9E01B56D-ADD5-55E9-3AB8-2B94008D5760}"/>
                </a:ext>
              </a:extLst>
            </p:cNvPr>
            <p:cNvSpPr/>
            <p:nvPr/>
          </p:nvSpPr>
          <p:spPr>
            <a:xfrm>
              <a:off x="747898" y="3271464"/>
              <a:ext cx="6405117" cy="1501975"/>
            </a:xfrm>
            <a:prstGeom prst="round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 rtl="0">
                <a:defRPr lang="en-GB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/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BD356C11-1F41-158D-65C0-EDEA503930BA}"/>
                </a:ext>
              </a:extLst>
            </p:cNvPr>
            <p:cNvSpPr/>
            <p:nvPr/>
          </p:nvSpPr>
          <p:spPr>
            <a:xfrm>
              <a:off x="756863" y="5019581"/>
              <a:ext cx="6405117" cy="865481"/>
            </a:xfrm>
            <a:prstGeom prst="round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 rtl="0">
                <a:defRPr lang="en-GB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/>
            </a:p>
          </p:txBody>
        </p:sp>
        <p:sp>
          <p:nvSpPr>
            <p:cNvPr id="31" name="Footer Placeholder 5">
              <a:extLst>
                <a:ext uri="{FF2B5EF4-FFF2-40B4-BE49-F238E27FC236}">
                  <a16:creationId xmlns:a16="http://schemas.microsoft.com/office/drawing/2014/main" id="{A2823088-8AA2-8825-5BBD-E2D63A65ED31}"/>
                </a:ext>
              </a:extLst>
            </p:cNvPr>
            <p:cNvSpPr txBox="1">
              <a:spLocks/>
            </p:cNvSpPr>
            <p:nvPr/>
          </p:nvSpPr>
          <p:spPr>
            <a:xfrm>
              <a:off x="968752" y="1298607"/>
              <a:ext cx="663388" cy="365125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defPPr rtl="0">
                <a:defRPr lang="en-GB"/>
              </a:defPPr>
              <a:lvl1pPr marL="0" algn="ctr" defTabSz="914400" rtl="0" eaLnBrk="1" latinLnBrk="0" hangingPunct="1">
                <a:defRPr sz="12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3600" b="1">
                  <a:solidFill>
                    <a:schemeClr val="tx1"/>
                  </a:solidFill>
                </a:rPr>
                <a:t>UI</a:t>
              </a:r>
              <a:endParaRPr lang="en-US" sz="3600">
                <a:solidFill>
                  <a:schemeClr val="tx1"/>
                </a:solidFill>
              </a:endParaRPr>
            </a:p>
          </p:txBody>
        </p:sp>
        <p:sp>
          <p:nvSpPr>
            <p:cNvPr id="32" name="Footer Placeholder 5">
              <a:extLst>
                <a:ext uri="{FF2B5EF4-FFF2-40B4-BE49-F238E27FC236}">
                  <a16:creationId xmlns:a16="http://schemas.microsoft.com/office/drawing/2014/main" id="{2DFEEFDF-A04B-8380-6CA0-952C8E795FD5}"/>
                </a:ext>
              </a:extLst>
            </p:cNvPr>
            <p:cNvSpPr txBox="1">
              <a:spLocks/>
            </p:cNvSpPr>
            <p:nvPr/>
          </p:nvSpPr>
          <p:spPr>
            <a:xfrm>
              <a:off x="843246" y="2392301"/>
              <a:ext cx="981237" cy="39406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defPPr rtl="0">
                <a:defRPr lang="en-GB"/>
              </a:defPPr>
              <a:lvl1pPr marL="0" algn="ctr" defTabSz="914400" rtl="0" eaLnBrk="1" latinLnBrk="0" hangingPunct="1">
                <a:defRPr sz="12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3500" b="1">
                  <a:solidFill>
                    <a:schemeClr val="tx1"/>
                  </a:solidFill>
                </a:rPr>
                <a:t>API</a:t>
              </a:r>
              <a:endParaRPr lang="en-US" sz="3500">
                <a:solidFill>
                  <a:schemeClr val="tx1"/>
                </a:solidFill>
              </a:endParaRPr>
            </a:p>
          </p:txBody>
        </p:sp>
        <p:sp>
          <p:nvSpPr>
            <p:cNvPr id="33" name="Footer Placeholder 5">
              <a:extLst>
                <a:ext uri="{FF2B5EF4-FFF2-40B4-BE49-F238E27FC236}">
                  <a16:creationId xmlns:a16="http://schemas.microsoft.com/office/drawing/2014/main" id="{2C3CCC9F-1FDA-DAAB-65D0-0669F4E505BD}"/>
                </a:ext>
              </a:extLst>
            </p:cNvPr>
            <p:cNvSpPr txBox="1">
              <a:spLocks/>
            </p:cNvSpPr>
            <p:nvPr/>
          </p:nvSpPr>
          <p:spPr>
            <a:xfrm>
              <a:off x="1075077" y="3384819"/>
              <a:ext cx="2545916" cy="520088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defPPr rtl="0">
                <a:defRPr lang="en-GB"/>
              </a:defPPr>
              <a:lvl1pPr marL="0" algn="ctr" defTabSz="914400" rtl="0" eaLnBrk="1" latinLnBrk="0" hangingPunct="1">
                <a:defRPr sz="12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GB" sz="3600" b="1">
                  <a:solidFill>
                    <a:schemeClr val="tx1"/>
                  </a:solidFill>
                </a:rPr>
                <a:t>AI AGENT</a:t>
              </a:r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C7364DAE-EE7A-93D3-A47A-FF872ABDF1A0}"/>
                </a:ext>
              </a:extLst>
            </p:cNvPr>
            <p:cNvGrpSpPr/>
            <p:nvPr/>
          </p:nvGrpSpPr>
          <p:grpSpPr>
            <a:xfrm>
              <a:off x="2571076" y="3896741"/>
              <a:ext cx="4569645" cy="806446"/>
              <a:chOff x="2571076" y="3896741"/>
              <a:chExt cx="4569645" cy="806446"/>
            </a:xfrm>
          </p:grpSpPr>
          <p:sp>
            <p:nvSpPr>
              <p:cNvPr id="58" name="Rectangle: Rounded Corners 57">
                <a:extLst>
                  <a:ext uri="{FF2B5EF4-FFF2-40B4-BE49-F238E27FC236}">
                    <a16:creationId xmlns:a16="http://schemas.microsoft.com/office/drawing/2014/main" id="{75277485-3891-055F-FB53-3577F018EBAD}"/>
                  </a:ext>
                </a:extLst>
              </p:cNvPr>
              <p:cNvSpPr/>
              <p:nvPr/>
            </p:nvSpPr>
            <p:spPr>
              <a:xfrm>
                <a:off x="3807799" y="3907925"/>
                <a:ext cx="975028" cy="739254"/>
              </a:xfrm>
              <a:prstGeom prst="round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 rtl="0">
                  <a:defRPr lang="en-GB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GB"/>
              </a:p>
            </p:txBody>
          </p:sp>
          <p:sp>
            <p:nvSpPr>
              <p:cNvPr id="59" name="Footer Placeholder 5">
                <a:extLst>
                  <a:ext uri="{FF2B5EF4-FFF2-40B4-BE49-F238E27FC236}">
                    <a16:creationId xmlns:a16="http://schemas.microsoft.com/office/drawing/2014/main" id="{6A947452-5B41-C178-A216-08B98425BAF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55085" y="3950402"/>
                <a:ext cx="663388" cy="365125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defPPr rtl="0">
                  <a:defRPr lang="en-GB"/>
                </a:defPPr>
                <a:lvl1pPr marL="0" algn="ctr" defTabSz="914400" rtl="0" eaLnBrk="1" latinLnBrk="0" hangingPunct="1">
                  <a:defRPr sz="1200" kern="1200">
                    <a:solidFill>
                      <a:schemeClr val="accent2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GB" sz="3200" b="1">
                    <a:solidFill>
                      <a:schemeClr val="tx1"/>
                    </a:solidFill>
                    <a:ea typeface="+mn-lt"/>
                    <a:cs typeface="+mn-lt"/>
                  </a:rPr>
                  <a:t>ȳ</a:t>
                </a:r>
                <a:endParaRPr lang="en-US" sz="11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0" name="Footer Placeholder 5">
                <a:extLst>
                  <a:ext uri="{FF2B5EF4-FFF2-40B4-BE49-F238E27FC236}">
                    <a16:creationId xmlns:a16="http://schemas.microsoft.com/office/drawing/2014/main" id="{0EE062BE-123A-EA15-81D5-7DD98B88469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616180" y="4290826"/>
                <a:ext cx="1329879" cy="412361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defPPr rtl="0">
                  <a:defRPr lang="en-GB"/>
                </a:defPPr>
                <a:lvl1pPr marL="0" algn="ctr" defTabSz="914400" rtl="0" eaLnBrk="1" latinLnBrk="0" hangingPunct="1">
                  <a:defRPr sz="1200" kern="1200">
                    <a:solidFill>
                      <a:schemeClr val="accent2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GB" sz="1050" b="1">
                    <a:solidFill>
                      <a:schemeClr val="tx1"/>
                    </a:solidFill>
                  </a:rPr>
                  <a:t>Predicted </a:t>
                </a:r>
                <a:r>
                  <a:rPr lang="en-GB" sz="1050" b="1" err="1">
                    <a:solidFill>
                      <a:schemeClr val="tx1"/>
                    </a:solidFill>
                  </a:rPr>
                  <a:t>Txns</a:t>
                </a:r>
                <a:endParaRPr lang="en-US" sz="105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1" name="Rectangle: Rounded Corners 60">
                <a:extLst>
                  <a:ext uri="{FF2B5EF4-FFF2-40B4-BE49-F238E27FC236}">
                    <a16:creationId xmlns:a16="http://schemas.microsoft.com/office/drawing/2014/main" id="{7FB6607A-7206-C916-9CC0-E34473EC08D2}"/>
                  </a:ext>
                </a:extLst>
              </p:cNvPr>
              <p:cNvSpPr/>
              <p:nvPr/>
            </p:nvSpPr>
            <p:spPr>
              <a:xfrm>
                <a:off x="4918195" y="3896742"/>
                <a:ext cx="951089" cy="750627"/>
              </a:xfrm>
              <a:prstGeom prst="round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 rtl="0">
                  <a:defRPr lang="en-GB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GB"/>
              </a:p>
            </p:txBody>
          </p:sp>
          <p:pic>
            <p:nvPicPr>
              <p:cNvPr id="62" name="Picture 61" descr="Clipart Token - Png Download - Full Size Clipart (#1069393) - PinClipart">
                <a:extLst>
                  <a:ext uri="{FF2B5EF4-FFF2-40B4-BE49-F238E27FC236}">
                    <a16:creationId xmlns:a16="http://schemas.microsoft.com/office/drawing/2014/main" id="{91FA2290-BD76-340A-DF26-FFEA038FFD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058499" y="3958731"/>
                <a:ext cx="701315" cy="628590"/>
              </a:xfrm>
              <a:prstGeom prst="rect">
                <a:avLst/>
              </a:prstGeom>
            </p:spPr>
          </p:pic>
          <p:sp>
            <p:nvSpPr>
              <p:cNvPr id="63" name="Rectangle: Rounded Corners 62">
                <a:extLst>
                  <a:ext uri="{FF2B5EF4-FFF2-40B4-BE49-F238E27FC236}">
                    <a16:creationId xmlns:a16="http://schemas.microsoft.com/office/drawing/2014/main" id="{60345614-B41C-C0D3-29E2-EBDA437F5ED3}"/>
                  </a:ext>
                </a:extLst>
              </p:cNvPr>
              <p:cNvSpPr/>
              <p:nvPr/>
            </p:nvSpPr>
            <p:spPr>
              <a:xfrm>
                <a:off x="6016722" y="3896741"/>
                <a:ext cx="969999" cy="762000"/>
              </a:xfrm>
              <a:prstGeom prst="round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 rtl="0">
                  <a:defRPr lang="en-GB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GB"/>
              </a:p>
            </p:txBody>
          </p:sp>
          <p:sp>
            <p:nvSpPr>
              <p:cNvPr id="65" name="Rectangle: Rounded Corners 64">
                <a:extLst>
                  <a:ext uri="{FF2B5EF4-FFF2-40B4-BE49-F238E27FC236}">
                    <a16:creationId xmlns:a16="http://schemas.microsoft.com/office/drawing/2014/main" id="{70EC09B7-6E6A-DC71-9C30-CE4A5BE080D5}"/>
                  </a:ext>
                </a:extLst>
              </p:cNvPr>
              <p:cNvSpPr/>
              <p:nvPr/>
            </p:nvSpPr>
            <p:spPr>
              <a:xfrm>
                <a:off x="2655689" y="3918528"/>
                <a:ext cx="1031052" cy="733568"/>
              </a:xfrm>
              <a:prstGeom prst="round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 rtl="0">
                  <a:defRPr lang="en-GB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GB"/>
              </a:p>
            </p:txBody>
          </p:sp>
          <p:sp>
            <p:nvSpPr>
              <p:cNvPr id="66" name="Footer Placeholder 5">
                <a:extLst>
                  <a:ext uri="{FF2B5EF4-FFF2-40B4-BE49-F238E27FC236}">
                    <a16:creationId xmlns:a16="http://schemas.microsoft.com/office/drawing/2014/main" id="{1AD36BDF-BAA2-7462-6BAE-62C8FC96B0D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571076" y="4290934"/>
                <a:ext cx="1183342" cy="28638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defPPr rtl="0">
                  <a:defRPr lang="en-GB"/>
                </a:defPPr>
                <a:lvl1pPr marL="0" algn="ctr" defTabSz="914400" rtl="0" eaLnBrk="1" latinLnBrk="0" hangingPunct="1">
                  <a:defRPr sz="1200" kern="1200">
                    <a:solidFill>
                      <a:schemeClr val="accent2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GB" b="1"/>
                  <a:t>Deployed</a:t>
                </a:r>
                <a:endParaRPr lang="en-US" b="1"/>
              </a:p>
            </p:txBody>
          </p:sp>
          <p:sp>
            <p:nvSpPr>
              <p:cNvPr id="67" name="Footer Placeholder 5">
                <a:extLst>
                  <a:ext uri="{FF2B5EF4-FFF2-40B4-BE49-F238E27FC236}">
                    <a16:creationId xmlns:a16="http://schemas.microsoft.com/office/drawing/2014/main" id="{1FD91481-D43E-5597-869F-EE98FA9EF62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957379" y="4286099"/>
                <a:ext cx="1183342" cy="383054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defPPr rtl="0">
                  <a:defRPr lang="en-GB"/>
                </a:defPPr>
                <a:lvl1pPr marL="0" algn="ctr" defTabSz="914400" rtl="0" eaLnBrk="1" latinLnBrk="0" hangingPunct="1">
                  <a:defRPr sz="1200" kern="1200">
                    <a:solidFill>
                      <a:schemeClr val="accent2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GB" b="1">
                    <a:solidFill>
                      <a:schemeClr val="tx1"/>
                    </a:solidFill>
                  </a:rPr>
                  <a:t>Http Client</a:t>
                </a:r>
              </a:p>
            </p:txBody>
          </p:sp>
        </p:grp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8405B6F8-9FD2-FF8E-9A99-9437A92EE9BC}"/>
                </a:ext>
              </a:extLst>
            </p:cNvPr>
            <p:cNvSpPr/>
            <p:nvPr/>
          </p:nvSpPr>
          <p:spPr>
            <a:xfrm>
              <a:off x="5541899" y="2285911"/>
              <a:ext cx="1419117" cy="577481"/>
            </a:xfrm>
            <a:prstGeom prst="roundRect">
              <a:avLst/>
            </a:prstGeom>
            <a:solidFill>
              <a:srgbClr val="CF1D1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 rtl="0">
                <a:defRPr lang="en-GB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/>
            </a:p>
          </p:txBody>
        </p:sp>
        <p:pic>
          <p:nvPicPr>
            <p:cNvPr id="36" name="Picture 35" descr="Rust: Extracting Request Data with Actix-web | by John Philip ...">
              <a:extLst>
                <a:ext uri="{FF2B5EF4-FFF2-40B4-BE49-F238E27FC236}">
                  <a16:creationId xmlns:a16="http://schemas.microsoft.com/office/drawing/2014/main" id="{10940C05-F63E-270B-015E-3905B2E86DE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667317" y="2268604"/>
              <a:ext cx="1171200" cy="493425"/>
            </a:xfrm>
            <a:prstGeom prst="rect">
              <a:avLst/>
            </a:prstGeom>
          </p:spPr>
        </p:pic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96B002C8-E0D3-0C7F-BE2F-27D37CCE9D25}"/>
                </a:ext>
              </a:extLst>
            </p:cNvPr>
            <p:cNvSpPr/>
            <p:nvPr/>
          </p:nvSpPr>
          <p:spPr>
            <a:xfrm>
              <a:off x="4321318" y="2305202"/>
              <a:ext cx="1170153" cy="567835"/>
            </a:xfrm>
            <a:prstGeom prst="roundRect">
              <a:avLst/>
            </a:prstGeom>
            <a:solidFill>
              <a:srgbClr val="CF1D1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 rtl="0">
                <a:defRPr lang="en-GB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GB" sz="2400" b="1">
                  <a:solidFill>
                    <a:schemeClr val="tx1"/>
                  </a:solidFill>
                </a:rPr>
                <a:t>POST</a:t>
              </a:r>
              <a:endParaRPr 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id="{B03BCE6E-F306-B8DD-A6A9-AD7052061A86}"/>
                </a:ext>
              </a:extLst>
            </p:cNvPr>
            <p:cNvSpPr/>
            <p:nvPr/>
          </p:nvSpPr>
          <p:spPr>
            <a:xfrm>
              <a:off x="3225899" y="2285911"/>
              <a:ext cx="1035117" cy="577481"/>
            </a:xfrm>
            <a:prstGeom prst="roundRect">
              <a:avLst/>
            </a:prstGeom>
            <a:solidFill>
              <a:srgbClr val="CF1D1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 rtl="0">
                <a:defRPr lang="en-GB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GB" sz="2400" b="1">
                  <a:solidFill>
                    <a:schemeClr val="tx1"/>
                  </a:solidFill>
                </a:rPr>
                <a:t>GET</a:t>
              </a:r>
              <a:endParaRPr 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D2A098C3-0105-976D-5FE3-CAD21DF32954}"/>
                </a:ext>
              </a:extLst>
            </p:cNvPr>
            <p:cNvSpPr/>
            <p:nvPr/>
          </p:nvSpPr>
          <p:spPr>
            <a:xfrm>
              <a:off x="1850987" y="2285911"/>
              <a:ext cx="1247318" cy="558189"/>
            </a:xfrm>
            <a:prstGeom prst="roundRect">
              <a:avLst/>
            </a:prstGeom>
            <a:solidFill>
              <a:srgbClr val="CF1D1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 rtl="0">
                <a:defRPr lang="en-GB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GB" sz="2400" b="1">
                  <a:solidFill>
                    <a:schemeClr val="tx1"/>
                  </a:solidFill>
                </a:rPr>
                <a:t>CRUD</a:t>
              </a:r>
              <a:endParaRPr 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18EC6D8B-FF65-2DC8-14F5-A57819BC26A1}"/>
                </a:ext>
              </a:extLst>
            </p:cNvPr>
            <p:cNvSpPr/>
            <p:nvPr/>
          </p:nvSpPr>
          <p:spPr>
            <a:xfrm>
              <a:off x="3314029" y="1095601"/>
              <a:ext cx="981470" cy="615750"/>
            </a:xfrm>
            <a:prstGeom prst="roundRect">
              <a:avLst/>
            </a:prstGeom>
            <a:solidFill>
              <a:srgbClr val="FF8C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 rtl="0">
                <a:defRPr lang="en-GB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/>
            </a:p>
          </p:txBody>
        </p:sp>
        <p:pic>
          <p:nvPicPr>
            <p:cNvPr id="41" name="Picture 40" descr="User Icon Vector 550535 Vector Art at Vecteezy">
              <a:extLst>
                <a:ext uri="{FF2B5EF4-FFF2-40B4-BE49-F238E27FC236}">
                  <a16:creationId xmlns:a16="http://schemas.microsoft.com/office/drawing/2014/main" id="{D7CE7825-118B-9D92-6802-093B8BE1D3C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rcRect t="17192" r="559" b="19378"/>
            <a:stretch>
              <a:fillRect/>
            </a:stretch>
          </p:blipFill>
          <p:spPr>
            <a:xfrm>
              <a:off x="3381394" y="1114633"/>
              <a:ext cx="861087" cy="548784"/>
            </a:xfrm>
            <a:prstGeom prst="rect">
              <a:avLst/>
            </a:prstGeom>
          </p:spPr>
        </p:pic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E36C489E-6C2B-8CE0-9B4C-0817793921DF}"/>
                </a:ext>
              </a:extLst>
            </p:cNvPr>
            <p:cNvSpPr/>
            <p:nvPr/>
          </p:nvSpPr>
          <p:spPr>
            <a:xfrm>
              <a:off x="4459732" y="1095600"/>
              <a:ext cx="981470" cy="615750"/>
            </a:xfrm>
            <a:prstGeom prst="roundRect">
              <a:avLst/>
            </a:prstGeom>
            <a:solidFill>
              <a:srgbClr val="FF8C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 rtl="0">
                <a:defRPr lang="en-GB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/>
            </a:p>
          </p:txBody>
        </p:sp>
        <p:pic>
          <p:nvPicPr>
            <p:cNvPr id="43" name="Picture 42" descr="analytics icon logo vector illustration. Data Analysis symbol template ...">
              <a:extLst>
                <a:ext uri="{FF2B5EF4-FFF2-40B4-BE49-F238E27FC236}">
                  <a16:creationId xmlns:a16="http://schemas.microsoft.com/office/drawing/2014/main" id="{CB9D09B1-C21A-B0C7-FB41-023930E034C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rcRect l="24466" t="20360" r="20103" b="24505"/>
            <a:stretch>
              <a:fillRect/>
            </a:stretch>
          </p:blipFill>
          <p:spPr>
            <a:xfrm>
              <a:off x="4611219" y="1044378"/>
              <a:ext cx="743388" cy="692384"/>
            </a:xfrm>
            <a:prstGeom prst="rect">
              <a:avLst/>
            </a:prstGeom>
          </p:spPr>
        </p:pic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55F01C80-E799-7AF4-923B-1613886A7B30}"/>
                </a:ext>
              </a:extLst>
            </p:cNvPr>
            <p:cNvSpPr/>
            <p:nvPr/>
          </p:nvSpPr>
          <p:spPr>
            <a:xfrm>
              <a:off x="2098072" y="1084793"/>
              <a:ext cx="981470" cy="615750"/>
            </a:xfrm>
            <a:prstGeom prst="roundRect">
              <a:avLst/>
            </a:prstGeom>
            <a:solidFill>
              <a:srgbClr val="FF8C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 rtl="0">
                <a:defRPr lang="en-GB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/>
            </a:p>
          </p:txBody>
        </p:sp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41C6E015-3B4B-74F0-CCF0-EF778324C7C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330402" y="1120647"/>
              <a:ext cx="516646" cy="552332"/>
            </a:xfrm>
            <a:prstGeom prst="rect">
              <a:avLst/>
            </a:prstGeom>
          </p:spPr>
        </p:pic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8C344AE8-987A-2497-CDE1-F728F2E4D95F}"/>
                </a:ext>
              </a:extLst>
            </p:cNvPr>
            <p:cNvSpPr/>
            <p:nvPr/>
          </p:nvSpPr>
          <p:spPr>
            <a:xfrm>
              <a:off x="5666025" y="1111687"/>
              <a:ext cx="1357987" cy="624714"/>
            </a:xfrm>
            <a:prstGeom prst="roundRect">
              <a:avLst/>
            </a:prstGeom>
            <a:solidFill>
              <a:srgbClr val="FF8C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 rtl="0">
                <a:defRPr lang="en-GB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/>
            </a:p>
          </p:txBody>
        </p:sp>
        <p:pic>
          <p:nvPicPr>
            <p:cNvPr id="47" name="Picture 46" descr="Premium Vector | Accept and reject button">
              <a:extLst>
                <a:ext uri="{FF2B5EF4-FFF2-40B4-BE49-F238E27FC236}">
                  <a16:creationId xmlns:a16="http://schemas.microsoft.com/office/drawing/2014/main" id="{34E6BA27-61BF-E94D-DE7A-665462A6A6E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rcRect l="3950" t="26996" r="3084" b="27124"/>
            <a:stretch>
              <a:fillRect/>
            </a:stretch>
          </p:blipFill>
          <p:spPr>
            <a:xfrm>
              <a:off x="5697635" y="1110935"/>
              <a:ext cx="1295182" cy="613127"/>
            </a:xfrm>
            <a:prstGeom prst="rect">
              <a:avLst/>
            </a:prstGeom>
          </p:spPr>
        </p:pic>
        <p:sp>
          <p:nvSpPr>
            <p:cNvPr id="48" name="Footer Placeholder 5">
              <a:extLst>
                <a:ext uri="{FF2B5EF4-FFF2-40B4-BE49-F238E27FC236}">
                  <a16:creationId xmlns:a16="http://schemas.microsoft.com/office/drawing/2014/main" id="{6AFF950F-F590-C825-0B96-AD15EA42EB0B}"/>
                </a:ext>
              </a:extLst>
            </p:cNvPr>
            <p:cNvSpPr txBox="1">
              <a:spLocks/>
            </p:cNvSpPr>
            <p:nvPr/>
          </p:nvSpPr>
          <p:spPr>
            <a:xfrm>
              <a:off x="5845553" y="2697100"/>
              <a:ext cx="1004047" cy="1320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defPPr rtl="0">
                <a:defRPr lang="en-GB"/>
              </a:defPPr>
              <a:lvl1pPr marL="0" algn="ctr" defTabSz="914400" rtl="0" eaLnBrk="1" latinLnBrk="0" hangingPunct="1">
                <a:defRPr sz="12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b="1">
                  <a:solidFill>
                    <a:schemeClr val="tx1"/>
                  </a:solidFill>
                </a:rPr>
                <a:t>Server</a:t>
              </a:r>
              <a:endParaRPr lang="en-US" b="1">
                <a:solidFill>
                  <a:schemeClr val="tx1"/>
                </a:solidFill>
              </a:endParaRPr>
            </a:p>
          </p:txBody>
        </p:sp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id="{8D02AA64-9BDA-D79D-734A-E794BE9FA8AD}"/>
                </a:ext>
              </a:extLst>
            </p:cNvPr>
            <p:cNvSpPr/>
            <p:nvPr/>
          </p:nvSpPr>
          <p:spPr>
            <a:xfrm>
              <a:off x="2714334" y="5103584"/>
              <a:ext cx="1609001" cy="686187"/>
            </a:xfrm>
            <a:prstGeom prst="roundRect">
              <a:avLst/>
            </a:prstGeom>
            <a:solidFill>
              <a:srgbClr val="7DC93E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 rtl="0">
                <a:defRPr lang="en-GB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/>
            </a:p>
          </p:txBody>
        </p:sp>
        <p:pic>
          <p:nvPicPr>
            <p:cNvPr id="50" name="Picture 49" descr="Logo MariaDB – Logos PNG">
              <a:extLst>
                <a:ext uri="{FF2B5EF4-FFF2-40B4-BE49-F238E27FC236}">
                  <a16:creationId xmlns:a16="http://schemas.microsoft.com/office/drawing/2014/main" id="{54F4E329-38CB-98BF-8B75-65C18FC2F28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rcRect l="10620" t="28303" r="7877" b="30000"/>
            <a:stretch>
              <a:fillRect/>
            </a:stretch>
          </p:blipFill>
          <p:spPr>
            <a:xfrm>
              <a:off x="2709860" y="5203670"/>
              <a:ext cx="1608046" cy="483803"/>
            </a:xfrm>
            <a:prstGeom prst="rect">
              <a:avLst/>
            </a:prstGeom>
          </p:spPr>
        </p:pic>
        <p:sp>
          <p:nvSpPr>
            <p:cNvPr id="51" name="Rectangle: Rounded Corners 50">
              <a:extLst>
                <a:ext uri="{FF2B5EF4-FFF2-40B4-BE49-F238E27FC236}">
                  <a16:creationId xmlns:a16="http://schemas.microsoft.com/office/drawing/2014/main" id="{01FE53EF-3FE5-DE88-2F38-03BBCA5C4E16}"/>
                </a:ext>
              </a:extLst>
            </p:cNvPr>
            <p:cNvSpPr/>
            <p:nvPr/>
          </p:nvSpPr>
          <p:spPr>
            <a:xfrm>
              <a:off x="4738515" y="5105941"/>
              <a:ext cx="2262144" cy="683830"/>
            </a:xfrm>
            <a:prstGeom prst="roundRect">
              <a:avLst/>
            </a:prstGeom>
            <a:solidFill>
              <a:srgbClr val="7DC93E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 rtl="0">
                <a:defRPr lang="en-GB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/>
            </a:p>
          </p:txBody>
        </p:sp>
        <p:pic>
          <p:nvPicPr>
            <p:cNvPr id="52" name="Picture 51" descr="Rust Programming Language Logo , Free Transparent Clipart - ClipartKey">
              <a:extLst>
                <a:ext uri="{FF2B5EF4-FFF2-40B4-BE49-F238E27FC236}">
                  <a16:creationId xmlns:a16="http://schemas.microsoft.com/office/drawing/2014/main" id="{A5D8C163-63B4-6519-C070-CC3DEB4C28C4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rcRect l="2834" r="-405" b="8538"/>
            <a:stretch>
              <a:fillRect/>
            </a:stretch>
          </p:blipFill>
          <p:spPr>
            <a:xfrm>
              <a:off x="4818454" y="5181237"/>
              <a:ext cx="880521" cy="534612"/>
            </a:xfrm>
            <a:prstGeom prst="rect">
              <a:avLst/>
            </a:prstGeom>
          </p:spPr>
        </p:pic>
        <p:sp>
          <p:nvSpPr>
            <p:cNvPr id="53" name="Footer Placeholder 5">
              <a:extLst>
                <a:ext uri="{FF2B5EF4-FFF2-40B4-BE49-F238E27FC236}">
                  <a16:creationId xmlns:a16="http://schemas.microsoft.com/office/drawing/2014/main" id="{955EAB3D-9515-1EE6-0B70-9B4C1A6541C6}"/>
                </a:ext>
              </a:extLst>
            </p:cNvPr>
            <p:cNvSpPr txBox="1">
              <a:spLocks/>
            </p:cNvSpPr>
            <p:nvPr/>
          </p:nvSpPr>
          <p:spPr>
            <a:xfrm>
              <a:off x="5578282" y="5274942"/>
              <a:ext cx="1483577" cy="40572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defPPr rtl="0">
                <a:defRPr lang="en-GB"/>
              </a:defPPr>
              <a:lvl1pPr marL="0" algn="ctr" defTabSz="914400" rtl="0" eaLnBrk="1" latinLnBrk="0" hangingPunct="1">
                <a:defRPr sz="12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3600" b="1">
                  <a:solidFill>
                    <a:schemeClr val="tx1"/>
                  </a:solidFill>
                  <a:ea typeface="+mn-lt"/>
                  <a:cs typeface="+mn-lt"/>
                </a:rPr>
                <a:t>SQLX</a:t>
              </a:r>
              <a:endParaRPr lang="en-US" b="1">
                <a:solidFill>
                  <a:schemeClr val="tx1"/>
                </a:solidFill>
              </a:endParaRPr>
            </a:p>
          </p:txBody>
        </p:sp>
        <p:sp>
          <p:nvSpPr>
            <p:cNvPr id="54" name="Cylinder 53">
              <a:extLst>
                <a:ext uri="{FF2B5EF4-FFF2-40B4-BE49-F238E27FC236}">
                  <a16:creationId xmlns:a16="http://schemas.microsoft.com/office/drawing/2014/main" id="{661510BD-D089-9E7C-E524-8274F09F0DE6}"/>
                </a:ext>
              </a:extLst>
            </p:cNvPr>
            <p:cNvSpPr/>
            <p:nvPr/>
          </p:nvSpPr>
          <p:spPr>
            <a:xfrm>
              <a:off x="967611" y="5104139"/>
              <a:ext cx="1620558" cy="681463"/>
            </a:xfrm>
            <a:prstGeom prst="can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 rtl="0">
                <a:defRPr lang="en-GB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/>
            </a:p>
          </p:txBody>
        </p:sp>
        <p:sp>
          <p:nvSpPr>
            <p:cNvPr id="55" name="Footer Placeholder 5">
              <a:extLst>
                <a:ext uri="{FF2B5EF4-FFF2-40B4-BE49-F238E27FC236}">
                  <a16:creationId xmlns:a16="http://schemas.microsoft.com/office/drawing/2014/main" id="{240AE55F-5E50-EF80-C1CF-77D1904E0DA0}"/>
                </a:ext>
              </a:extLst>
            </p:cNvPr>
            <p:cNvSpPr txBox="1">
              <a:spLocks/>
            </p:cNvSpPr>
            <p:nvPr/>
          </p:nvSpPr>
          <p:spPr>
            <a:xfrm>
              <a:off x="1014240" y="5343180"/>
              <a:ext cx="1457281" cy="37245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defPPr rtl="0">
                <a:defRPr lang="en-GB"/>
              </a:defPPr>
              <a:lvl1pPr marL="0" algn="ctr" defTabSz="914400" rtl="0" eaLnBrk="1" latinLnBrk="0" hangingPunct="1">
                <a:defRPr sz="12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3600" b="1">
                  <a:solidFill>
                    <a:schemeClr val="tx1"/>
                  </a:solidFill>
                </a:rPr>
                <a:t>DB</a:t>
              </a:r>
            </a:p>
          </p:txBody>
        </p:sp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0AD5919F-CA9D-FA74-827A-079A2FFAA20B}"/>
                </a:ext>
              </a:extLst>
            </p:cNvPr>
            <p:cNvSpPr/>
            <p:nvPr/>
          </p:nvSpPr>
          <p:spPr>
            <a:xfrm>
              <a:off x="1061123" y="3929961"/>
              <a:ext cx="1466480" cy="722195"/>
            </a:xfrm>
            <a:prstGeom prst="round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 rtl="0">
                <a:defRPr lang="en-GB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/>
            </a:p>
          </p:txBody>
        </p:sp>
        <p:pic>
          <p:nvPicPr>
            <p:cNvPr id="57" name="Picture 56" descr="Lag-Llama: Open-Source Foundation Model for Time Series Forecasting">
              <a:extLst>
                <a:ext uri="{FF2B5EF4-FFF2-40B4-BE49-F238E27FC236}">
                  <a16:creationId xmlns:a16="http://schemas.microsoft.com/office/drawing/2014/main" id="{B2B7ADE0-3F9B-374A-AA63-19B6E500DB86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rcRect l="22111" t="10921" r="80" b="35236"/>
            <a:stretch>
              <a:fillRect/>
            </a:stretch>
          </p:blipFill>
          <p:spPr>
            <a:xfrm>
              <a:off x="1133454" y="3911070"/>
              <a:ext cx="1354455" cy="740917"/>
            </a:xfrm>
            <a:prstGeom prst="rect">
              <a:avLst/>
            </a:prstGeom>
          </p:spPr>
        </p:pic>
      </p:grp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24B53DE-B316-08D2-E7A7-9B565299F9DB}"/>
              </a:ext>
            </a:extLst>
          </p:cNvPr>
          <p:cNvSpPr/>
          <p:nvPr/>
        </p:nvSpPr>
        <p:spPr>
          <a:xfrm>
            <a:off x="8732343" y="1215341"/>
            <a:ext cx="2820276" cy="5325241"/>
          </a:xfrm>
          <a:prstGeom prst="roundRect">
            <a:avLst/>
          </a:prstGeom>
          <a:solidFill>
            <a:srgbClr val="00B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rtl="0">
              <a:defRPr lang="en-GB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/>
          </a:p>
        </p:txBody>
      </p:sp>
      <p:pic>
        <p:nvPicPr>
          <p:cNvPr id="7" name="Picture 6" descr="Chain Icon Vector">
            <a:extLst>
              <a:ext uri="{FF2B5EF4-FFF2-40B4-BE49-F238E27FC236}">
                <a16:creationId xmlns:a16="http://schemas.microsoft.com/office/drawing/2014/main" id="{4A204D4B-FC75-AAF4-C02A-85E2BBA7BEE4}"/>
              </a:ext>
            </a:extLst>
          </p:cNvPr>
          <p:cNvPicPr>
            <a:picLocks noChangeAspect="1"/>
          </p:cNvPicPr>
          <p:nvPr/>
        </p:nvPicPr>
        <p:blipFill>
          <a:blip r:embed="rId19">
            <a:alphaModFix amt="34000"/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18948" t="3105" r="16877" b="2544"/>
          <a:stretch>
            <a:fillRect/>
          </a:stretch>
        </p:blipFill>
        <p:spPr>
          <a:xfrm rot="18900000">
            <a:off x="8245644" y="2025515"/>
            <a:ext cx="3802857" cy="3711582"/>
          </a:xfrm>
          <a:prstGeom prst="rect">
            <a:avLst/>
          </a:prstGeom>
        </p:spPr>
      </p:pic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4621A938-1829-7CA1-6004-650120CF3FCE}"/>
              </a:ext>
            </a:extLst>
          </p:cNvPr>
          <p:cNvSpPr txBox="1">
            <a:spLocks/>
          </p:cNvSpPr>
          <p:nvPr/>
        </p:nvSpPr>
        <p:spPr>
          <a:xfrm>
            <a:off x="8551438" y="2637514"/>
            <a:ext cx="3192453" cy="24408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 rtl="0">
              <a:defRPr lang="en-GB"/>
            </a:defPPr>
            <a:lvl1pPr marL="0" algn="ctr" defTabSz="914400" rtl="0" eaLnBrk="1" latinLnBrk="0" hangingPunct="1"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7400" b="1">
                <a:solidFill>
                  <a:schemeClr val="tx1"/>
                </a:solidFill>
              </a:rPr>
              <a:t>UTXO</a:t>
            </a:r>
          </a:p>
          <a:p>
            <a:r>
              <a:rPr lang="en-GB" sz="7400" b="1">
                <a:solidFill>
                  <a:schemeClr val="tx1"/>
                </a:solidFill>
              </a:rPr>
              <a:t>DTSP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0349C22C-CA2A-CD9A-5AE0-6846E72A3080}"/>
              </a:ext>
            </a:extLst>
          </p:cNvPr>
          <p:cNvSpPr/>
          <p:nvPr/>
        </p:nvSpPr>
        <p:spPr>
          <a:xfrm>
            <a:off x="7629647" y="2073797"/>
            <a:ext cx="1099594" cy="1176759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rtl="0">
              <a:defRPr lang="en-GB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DF1040E8-982A-ECB4-5D7A-8715F75495BE}"/>
              </a:ext>
            </a:extLst>
          </p:cNvPr>
          <p:cNvSpPr/>
          <p:nvPr/>
        </p:nvSpPr>
        <p:spPr>
          <a:xfrm rot="10800000">
            <a:off x="7629647" y="4514126"/>
            <a:ext cx="1099594" cy="1176759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rtl="0">
              <a:defRPr lang="en-GB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1FF5CBAE-30B4-30F8-DEA2-C8799DE7C66F}"/>
              </a:ext>
            </a:extLst>
          </p:cNvPr>
          <p:cNvSpPr/>
          <p:nvPr/>
        </p:nvSpPr>
        <p:spPr>
          <a:xfrm rot="16200000">
            <a:off x="6087927" y="3699498"/>
            <a:ext cx="1046432" cy="272992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rtl="0">
              <a:defRPr lang="en-GB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FC2EFD01-44EC-7484-468B-CD5B04EBD77A}"/>
              </a:ext>
            </a:extLst>
          </p:cNvPr>
          <p:cNvSpPr/>
          <p:nvPr/>
        </p:nvSpPr>
        <p:spPr>
          <a:xfrm rot="16200000">
            <a:off x="3912684" y="1999307"/>
            <a:ext cx="295229" cy="877442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rtl="0">
              <a:defRPr lang="en-GB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/>
          </a:p>
        </p:txBody>
      </p:sp>
      <p:sp>
        <p:nvSpPr>
          <p:cNvPr id="13" name="Arrow: Right 66">
            <a:extLst>
              <a:ext uri="{FF2B5EF4-FFF2-40B4-BE49-F238E27FC236}">
                <a16:creationId xmlns:a16="http://schemas.microsoft.com/office/drawing/2014/main" id="{E29F3E7E-7987-213D-1280-9B06680B12B1}"/>
              </a:ext>
            </a:extLst>
          </p:cNvPr>
          <p:cNvSpPr/>
          <p:nvPr/>
        </p:nvSpPr>
        <p:spPr>
          <a:xfrm rot="16200000" flipH="1">
            <a:off x="4849146" y="4328591"/>
            <a:ext cx="2249659" cy="255271"/>
          </a:xfrm>
          <a:prstGeom prst="left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 rtl="0">
              <a:defRPr lang="en-GB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 sz="1100">
              <a:solidFill>
                <a:schemeClr val="tx1"/>
              </a:solidFill>
            </a:endParaRP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EA1232BB-7B39-5CBA-B255-DDE02977AC4F}"/>
              </a:ext>
            </a:extLst>
          </p:cNvPr>
          <p:cNvSpPr/>
          <p:nvPr/>
        </p:nvSpPr>
        <p:spPr>
          <a:xfrm>
            <a:off x="4324695" y="5870312"/>
            <a:ext cx="426200" cy="290712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rtl="0">
              <a:defRPr lang="en-GB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98097749-435B-16AF-C345-B6AA24866EC7}"/>
              </a:ext>
            </a:extLst>
          </p:cNvPr>
          <p:cNvSpPr/>
          <p:nvPr/>
        </p:nvSpPr>
        <p:spPr>
          <a:xfrm>
            <a:off x="2472857" y="4594404"/>
            <a:ext cx="248991" cy="290712"/>
          </a:xfrm>
          <a:prstGeom prst="rightArrow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rtl="0">
              <a:defRPr lang="en-GB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13A90569-375D-E2B9-92BD-5B41AA80D7ED}"/>
              </a:ext>
            </a:extLst>
          </p:cNvPr>
          <p:cNvSpPr/>
          <p:nvPr/>
        </p:nvSpPr>
        <p:spPr>
          <a:xfrm>
            <a:off x="3624717" y="4594404"/>
            <a:ext cx="248991" cy="290712"/>
          </a:xfrm>
          <a:prstGeom prst="rightArrow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rtl="0">
              <a:defRPr lang="en-GB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D50283FE-1BAC-2039-4977-38103A85AAC4}"/>
              </a:ext>
            </a:extLst>
          </p:cNvPr>
          <p:cNvSpPr/>
          <p:nvPr/>
        </p:nvSpPr>
        <p:spPr>
          <a:xfrm>
            <a:off x="4749996" y="4594403"/>
            <a:ext cx="248991" cy="290712"/>
          </a:xfrm>
          <a:prstGeom prst="rightArrow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rtl="0">
              <a:defRPr lang="en-GB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1403B577-5042-5767-83CB-4A3ED479E8FC}"/>
              </a:ext>
            </a:extLst>
          </p:cNvPr>
          <p:cNvSpPr/>
          <p:nvPr/>
        </p:nvSpPr>
        <p:spPr>
          <a:xfrm>
            <a:off x="5831727" y="4513339"/>
            <a:ext cx="248991" cy="290712"/>
          </a:xfrm>
          <a:prstGeom prst="rightArrow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rtl="0">
              <a:defRPr lang="en-GB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A2139CCB-4025-CD78-F289-32F6BF5FE6AB}"/>
              </a:ext>
            </a:extLst>
          </p:cNvPr>
          <p:cNvSpPr/>
          <p:nvPr/>
        </p:nvSpPr>
        <p:spPr>
          <a:xfrm rot="10800000">
            <a:off x="4289253" y="5586777"/>
            <a:ext cx="426200" cy="290712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rtl="0">
              <a:defRPr lang="en-GB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/>
          </a:p>
        </p:txBody>
      </p:sp>
      <p:sp>
        <p:nvSpPr>
          <p:cNvPr id="20" name="Footer Placeholder 5">
            <a:extLst>
              <a:ext uri="{FF2B5EF4-FFF2-40B4-BE49-F238E27FC236}">
                <a16:creationId xmlns:a16="http://schemas.microsoft.com/office/drawing/2014/main" id="{92154AA9-CFB2-69A6-D056-4F2C3B9F30A4}"/>
              </a:ext>
            </a:extLst>
          </p:cNvPr>
          <p:cNvSpPr txBox="1">
            <a:spLocks/>
          </p:cNvSpPr>
          <p:nvPr/>
        </p:nvSpPr>
        <p:spPr>
          <a:xfrm>
            <a:off x="4004348" y="5952121"/>
            <a:ext cx="1004047" cy="1320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 rtl="0">
              <a:defRPr lang="en-GB"/>
            </a:defPPr>
            <a:lvl1pPr marL="0" algn="ctr" defTabSz="914400" rtl="0" eaLnBrk="1" latinLnBrk="0" hangingPunct="1"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>
                <a:solidFill>
                  <a:schemeClr val="tx1"/>
                </a:solidFill>
              </a:rPr>
              <a:t>Fetch</a:t>
            </a:r>
            <a:endParaRPr lang="en-US" b="1">
              <a:solidFill>
                <a:schemeClr val="tx1"/>
              </a:solidFill>
            </a:endParaRPr>
          </a:p>
        </p:txBody>
      </p:sp>
      <p:sp>
        <p:nvSpPr>
          <p:cNvPr id="21" name="Footer Placeholder 5">
            <a:extLst>
              <a:ext uri="{FF2B5EF4-FFF2-40B4-BE49-F238E27FC236}">
                <a16:creationId xmlns:a16="http://schemas.microsoft.com/office/drawing/2014/main" id="{3BE885D3-FDDA-5B85-A51B-4D9411F4DE99}"/>
              </a:ext>
            </a:extLst>
          </p:cNvPr>
          <p:cNvSpPr txBox="1">
            <a:spLocks/>
          </p:cNvSpPr>
          <p:nvPr/>
        </p:nvSpPr>
        <p:spPr>
          <a:xfrm>
            <a:off x="4039790" y="5668586"/>
            <a:ext cx="1004047" cy="1320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 rtl="0">
              <a:defRPr lang="en-GB"/>
            </a:defPPr>
            <a:lvl1pPr marL="0" algn="ctr" defTabSz="914400" rtl="0" eaLnBrk="1" latinLnBrk="0" hangingPunct="1"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>
                <a:solidFill>
                  <a:schemeClr val="tx1"/>
                </a:solidFill>
              </a:rPr>
              <a:t>Store</a:t>
            </a:r>
            <a:endParaRPr lang="en-US" b="1">
              <a:solidFill>
                <a:schemeClr val="tx1"/>
              </a:solidFill>
            </a:endParaRPr>
          </a:p>
        </p:txBody>
      </p:sp>
      <p:sp>
        <p:nvSpPr>
          <p:cNvPr id="22" name="Footer Placeholder 5">
            <a:extLst>
              <a:ext uri="{FF2B5EF4-FFF2-40B4-BE49-F238E27FC236}">
                <a16:creationId xmlns:a16="http://schemas.microsoft.com/office/drawing/2014/main" id="{118AA8B7-B6C3-AD69-823C-FB87E4F2A311}"/>
              </a:ext>
            </a:extLst>
          </p:cNvPr>
          <p:cNvSpPr txBox="1">
            <a:spLocks/>
          </p:cNvSpPr>
          <p:nvPr/>
        </p:nvSpPr>
        <p:spPr>
          <a:xfrm rot="16200000">
            <a:off x="6044103" y="3727298"/>
            <a:ext cx="1177029" cy="3225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 rtl="0">
              <a:defRPr lang="en-GB"/>
            </a:defPPr>
            <a:lvl1pPr marL="0" algn="ctr" defTabSz="914400" rtl="0" eaLnBrk="1" latinLnBrk="0" hangingPunct="1"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>
                <a:solidFill>
                  <a:schemeClr val="tx1"/>
                </a:solidFill>
              </a:rPr>
              <a:t>Token values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0A1D5815-55B1-EF61-C322-A3915A12C177}"/>
              </a:ext>
            </a:extLst>
          </p:cNvPr>
          <p:cNvSpPr/>
          <p:nvPr/>
        </p:nvSpPr>
        <p:spPr>
          <a:xfrm rot="5400000">
            <a:off x="5781148" y="3719290"/>
            <a:ext cx="1046432" cy="272992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rtl="0">
              <a:defRPr lang="en-GB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/>
          </a:p>
        </p:txBody>
      </p:sp>
      <p:sp>
        <p:nvSpPr>
          <p:cNvPr id="24" name="Footer Placeholder 5">
            <a:extLst>
              <a:ext uri="{FF2B5EF4-FFF2-40B4-BE49-F238E27FC236}">
                <a16:creationId xmlns:a16="http://schemas.microsoft.com/office/drawing/2014/main" id="{3E414C7C-7CDA-82E8-1720-D91CA32B01F7}"/>
              </a:ext>
            </a:extLst>
          </p:cNvPr>
          <p:cNvSpPr txBox="1">
            <a:spLocks/>
          </p:cNvSpPr>
          <p:nvPr/>
        </p:nvSpPr>
        <p:spPr>
          <a:xfrm rot="16200000">
            <a:off x="5697739" y="3692660"/>
            <a:ext cx="1261145" cy="3076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 rtl="0">
              <a:defRPr lang="en-GB"/>
            </a:defPPr>
            <a:lvl1pPr marL="0" algn="ctr" defTabSz="914400" rtl="0" eaLnBrk="1" latinLnBrk="0" hangingPunct="1"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100" b="1">
                <a:solidFill>
                  <a:schemeClr val="tx1"/>
                </a:solidFill>
              </a:rPr>
              <a:t>Transactions</a:t>
            </a:r>
            <a:endParaRPr lang="en-US">
              <a:solidFill>
                <a:schemeClr val="tx1"/>
              </a:solidFill>
            </a:endParaRPr>
          </a:p>
        </p:txBody>
      </p:sp>
      <p:pic>
        <p:nvPicPr>
          <p:cNvPr id="25" name="Picture 24" descr="Cronjobs - web cron - Apps on Google Play">
            <a:extLst>
              <a:ext uri="{FF2B5EF4-FFF2-40B4-BE49-F238E27FC236}">
                <a16:creationId xmlns:a16="http://schemas.microsoft.com/office/drawing/2014/main" id="{2966C926-BC13-858C-9D07-94B079199D42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839844" y="4417599"/>
            <a:ext cx="667215" cy="657923"/>
          </a:xfrm>
          <a:prstGeom prst="rect">
            <a:avLst/>
          </a:prstGeom>
        </p:spPr>
      </p:pic>
      <p:sp>
        <p:nvSpPr>
          <p:cNvPr id="26" name="Footer Placeholder 5">
            <a:extLst>
              <a:ext uri="{FF2B5EF4-FFF2-40B4-BE49-F238E27FC236}">
                <a16:creationId xmlns:a16="http://schemas.microsoft.com/office/drawing/2014/main" id="{926B3A78-32CF-01EB-5053-4DAA37089986}"/>
              </a:ext>
            </a:extLst>
          </p:cNvPr>
          <p:cNvSpPr txBox="1">
            <a:spLocks/>
          </p:cNvSpPr>
          <p:nvPr/>
        </p:nvSpPr>
        <p:spPr>
          <a:xfrm rot="16200000">
            <a:off x="4798517" y="4294557"/>
            <a:ext cx="2358449" cy="3550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 rtl="0">
              <a:defRPr lang="en-GB"/>
            </a:defPPr>
            <a:lvl1pPr marL="0" algn="ctr" defTabSz="914400" rtl="0" eaLnBrk="1" latinLnBrk="0" hangingPunct="1"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100" b="1">
                <a:solidFill>
                  <a:schemeClr val="tx1"/>
                </a:solidFill>
              </a:rPr>
              <a:t>Processed               Token Values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A3236479-544F-7178-C55D-5A2A2B274549}"/>
              </a:ext>
            </a:extLst>
          </p:cNvPr>
          <p:cNvSpPr/>
          <p:nvPr/>
        </p:nvSpPr>
        <p:spPr>
          <a:xfrm>
            <a:off x="-84292" y="272827"/>
            <a:ext cx="12344401" cy="550344"/>
          </a:xfrm>
          <a:prstGeom prst="rect">
            <a:avLst/>
          </a:prstGeom>
          <a:gradFill flip="none" rotWithShape="1">
            <a:gsLst>
              <a:gs pos="54000">
                <a:srgbClr val="21317D"/>
              </a:gs>
              <a:gs pos="75000">
                <a:srgbClr val="21317D">
                  <a:tint val="44500"/>
                  <a:satMod val="160000"/>
                </a:srgbClr>
              </a:gs>
              <a:gs pos="100000">
                <a:srgbClr val="21317D">
                  <a:tint val="23500"/>
                  <a:satMod val="160000"/>
                </a:srgbClr>
              </a:gs>
            </a:gsLst>
            <a:lin ang="0" scaled="1"/>
            <a:tileRect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IN" sz="2400">
                <a:latin typeface="Aptos Black"/>
              </a:rPr>
              <a:t>Architecture</a:t>
            </a:r>
            <a:endParaRPr lang="en-US"/>
          </a:p>
        </p:txBody>
      </p:sp>
      <p:pic>
        <p:nvPicPr>
          <p:cNvPr id="71" name="Picture 70" descr="A blue and white logo&#10;&#10;AI-generated content may be incorrect.">
            <a:extLst>
              <a:ext uri="{FF2B5EF4-FFF2-40B4-BE49-F238E27FC236}">
                <a16:creationId xmlns:a16="http://schemas.microsoft.com/office/drawing/2014/main" id="{8A3B2CB5-082D-4D38-8CD9-2B5F7F7A3497}"/>
              </a:ext>
            </a:extLst>
          </p:cNvPr>
          <p:cNvPicPr>
            <a:picLocks noChangeAspect="1"/>
          </p:cNvPicPr>
          <p:nvPr/>
        </p:nvPicPr>
        <p:blipFill>
          <a:blip r:embed="rId22">
            <a:alphaModFix amt="85000"/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backgroundRemoval t="10000" b="90000" l="10000" r="90000">
                        <a14:foregroundMark x1="17500" y1="38616" x2="17500" y2="38616"/>
                        <a14:foregroundMark x1="57000" y1="36612" x2="57000" y2="36612"/>
                        <a14:foregroundMark x1="76333" y1="36612" x2="76333" y2="36612"/>
                        <a14:foregroundMark x1="85500" y1="37705" x2="85500" y2="37705"/>
                        <a14:foregroundMark x1="82167" y1="38616" x2="82167" y2="38616"/>
                        <a14:foregroundMark x1="85917" y1="41348" x2="85917" y2="41348"/>
                        <a14:foregroundMark x1="80917" y1="42259" x2="80917" y2="42259"/>
                        <a14:foregroundMark x1="85917" y1="39526" x2="85917" y2="39526"/>
                        <a14:foregroundMark x1="82583" y1="39526" x2="82583" y2="39526"/>
                        <a14:foregroundMark x1="84667" y1="42259" x2="84667" y2="42259"/>
                        <a14:foregroundMark x1="86333" y1="38616" x2="86333" y2="38616"/>
                        <a14:foregroundMark x1="74583" y1="37705" x2="74583" y2="37705"/>
                        <a14:foregroundMark x1="75917" y1="33880" x2="75917" y2="33880"/>
                        <a14:foregroundMark x1="76333" y1="33880" x2="76333" y2="33880"/>
                        <a14:foregroundMark x1="63250" y1="28415" x2="63250" y2="28415"/>
                        <a14:foregroundMark x1="50667" y1="29326" x2="50667" y2="29326"/>
                        <a14:foregroundMark x1="33083" y1="31148" x2="33083" y2="3114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817" t="16517" r="8588" b="35772"/>
          <a:stretch/>
        </p:blipFill>
        <p:spPr>
          <a:xfrm>
            <a:off x="10427122" y="340113"/>
            <a:ext cx="1535147" cy="415770"/>
          </a:xfrm>
          <a:prstGeom prst="rect">
            <a:avLst/>
          </a:prstGeom>
        </p:spPr>
      </p:pic>
      <p:pic>
        <p:nvPicPr>
          <p:cNvPr id="3" name="Picture 2" descr="A blue and yellow snake logo&#10;&#10;AI-generated content may be incorrect.">
            <a:extLst>
              <a:ext uri="{FF2B5EF4-FFF2-40B4-BE49-F238E27FC236}">
                <a16:creationId xmlns:a16="http://schemas.microsoft.com/office/drawing/2014/main" id="{946E1C5A-73AF-BAEC-F46A-3B8E2B474876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837473B0-CC2E-450A-ABE3-18F120FF3D39}">
                <a1611:picAttrSrcUrl xmlns:a1611="http://schemas.microsoft.com/office/drawing/2016/11/main" r:id="rId26"/>
              </a:ext>
            </a:extLst>
          </a:blip>
          <a:stretch>
            <a:fillRect/>
          </a:stretch>
        </p:blipFill>
        <p:spPr>
          <a:xfrm>
            <a:off x="6015502" y="4304679"/>
            <a:ext cx="939210" cy="583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3924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VanillaVTI">
  <a:themeElements>
    <a:clrScheme name="Vanilla">
      <a:dk1>
        <a:sysClr val="windowText" lastClr="000000"/>
      </a:dk1>
      <a:lt1>
        <a:sysClr val="window" lastClr="FFFFFF"/>
      </a:lt1>
      <a:dk2>
        <a:srgbClr val="2C3932"/>
      </a:dk2>
      <a:lt2>
        <a:srgbClr val="FDF6EA"/>
      </a:lt2>
      <a:accent1>
        <a:srgbClr val="169C9A"/>
      </a:accent1>
      <a:accent2>
        <a:srgbClr val="FA9A42"/>
      </a:accent2>
      <a:accent3>
        <a:srgbClr val="E15C3D"/>
      </a:accent3>
      <a:accent4>
        <a:srgbClr val="E78A67"/>
      </a:accent4>
      <a:accent5>
        <a:srgbClr val="A74B40"/>
      </a:accent5>
      <a:accent6>
        <a:srgbClr val="3D9072"/>
      </a:accent6>
      <a:hlink>
        <a:srgbClr val="169C9A"/>
      </a:hlink>
      <a:folHlink>
        <a:srgbClr val="E15C3D"/>
      </a:folHlink>
    </a:clrScheme>
    <a:fontScheme name="Neue Haas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nillaVTI" id="{54D376C6-1C9B-4C6B-8F3C-483BB307BB05}" vid="{7690D8A9-C071-45EF-BA7A-F7FA9779B11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27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28" baseType="lpstr">
      <vt:lpstr>VanillaVTI</vt:lpstr>
      <vt:lpstr>CBDC TokenAI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Demo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Vijaya Ganesh S</dc:creator>
  <cp:revision>18</cp:revision>
  <dcterms:created xsi:type="dcterms:W3CDTF">2025-06-05T10:57:23Z</dcterms:created>
  <dcterms:modified xsi:type="dcterms:W3CDTF">2025-07-01T17:06:20Z</dcterms:modified>
</cp:coreProperties>
</file>